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12192000"/>
  <p:notesSz cx="6858000" cy="9144000"/>
  <p:embeddedFontLst>
    <p:embeddedFont>
      <p:font typeface="Roboto"/>
      <p:regular r:id="rId38"/>
      <p:bold r:id="rId39"/>
      <p:italic r:id="rId40"/>
      <p:boldItalic r:id="rId41"/>
    </p:embeddedFont>
    <p:embeddedFont>
      <p:font typeface="Kirang Haerang"/>
      <p:regular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3" roundtripDataSignature="AMtx7mh0dlbYFnMflm43tMXZy6Ex35+s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41E66BA-282A-4215-8516-CC5C408AFF51}">
  <a:tblStyle styleId="{141E66BA-282A-4215-8516-CC5C408AFF51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94A8B682-97B4-4CED-AE03-358AA8B5514A}" styleName="Table_1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20" Type="http://schemas.openxmlformats.org/officeDocument/2006/relationships/slide" Target="slides/slide15.xml"/><Relationship Id="rId42" Type="http://schemas.openxmlformats.org/officeDocument/2006/relationships/font" Target="fonts/KirangHaerang-regular.fntdata"/><Relationship Id="rId41" Type="http://schemas.openxmlformats.org/officeDocument/2006/relationships/font" Target="fonts/Robot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oboto-bold.fntdata"/><Relationship Id="rId16" Type="http://schemas.openxmlformats.org/officeDocument/2006/relationships/slide" Target="slides/slide11.xml"/><Relationship Id="rId38" Type="http://schemas.openxmlformats.org/officeDocument/2006/relationships/font" Target="fonts/Robo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kma.go.kr/kma/news/press.jsp?mode=view&amp;num=1194405" TargetMode="Externa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안녕하세요. 1조 최종발표를 맡은 정우건 입니다.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저희의 최종발표 주제는 기후 기반 가구별 전력 소비 예측 이며,  정우건 ~ 김수민 팀원이 프로젝트를 진행하였습니다.</a:t>
            </a:r>
            <a:endParaRPr/>
          </a:p>
        </p:txBody>
      </p:sp>
      <p:sp>
        <p:nvSpPr>
          <p:cNvPr id="101" name="Google Shape;10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4acf4e3131_2_1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/>
              <a:t>그렇게 만들어진 기상예측데이터와 전력사용량 데이터를 병합한 데이터를 만들었습니다.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34acf4e3131_2_1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히트맵 입니다.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열대야, 폭염, 한파 일수와 전기 사용량의 코릴레이션이 높았고 온도와 연관된 다른 피쳐들도 0.3 이상의 값을 보였습니다.</a:t>
            </a:r>
            <a:endParaRPr/>
          </a:p>
        </p:txBody>
      </p:sp>
      <p:sp>
        <p:nvSpPr>
          <p:cNvPr id="174" name="Google Shape;17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피쳐 선택입니다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피쳐 그룹은 X0~ X4  간단 설명</a:t>
            </a:r>
            <a:br>
              <a:rPr lang="ko-KR"/>
            </a:br>
            <a:r>
              <a:rPr lang="ko-KR"/>
              <a:t>피쳐그룹마다 중요한 점들을 시각화 했습니다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아무래도 기후에 따른 전력사용량 예측이기 때문에 에버리지 민 템퍼러쳐를 좀 제하고 중요도가 높은 순대로 설명 드리겠습니다.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&lt;참고&gt;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중요도 평가 시 방법론은 </a:t>
            </a:r>
            <a:r>
              <a:rPr lang="ko-KR">
                <a:latin typeface="Arial"/>
                <a:ea typeface="Arial"/>
                <a:cs typeface="Arial"/>
                <a:sym typeface="Arial"/>
              </a:rPr>
              <a:t>Permutation Importance 사용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Drop-Column Importance의 경우 feature가 많아 비효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4aaec6188e_4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전체 피쳐를 사용한 기준으로 평균기온 다음으로 평균 최소온도와,해수면 평균기압 순으로 나왔습니다 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해수면의 평균 기압이 높게 책정 된 건 대기 중 공기의 질량과 관련이 있어 기상변화에 중요한 역할을 해서 그런 것 같습니다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0" name="Google Shape;190;g34aaec6188e_4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4aaec6188e_4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다음은 엑스 원 입니다. 상관 계수의 임계값을 통한 피쳐 이며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이번엔 평균 최소 온도가 평균 기온보다 높은 값을 나타냈습니다.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34aaec6188e_4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4aaec6188e_4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엑스 투 입니다 . PCA를 통한 피쳐이며 평균기온을 제한다면 똑같이 평균 최소 온도가 가장 높은 수치를 보였고,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세번 째 평균 해수면 기압 까지 동일 높은 위치에 있다는 것 이 보여집니다. </a:t>
            </a:r>
            <a:endParaRPr/>
          </a:p>
        </p:txBody>
      </p:sp>
      <p:sp>
        <p:nvSpPr>
          <p:cNvPr id="208" name="Google Shape;208;g34aaec6188e_4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4aaec6188e_4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vif 같은경우는 상관관계가 온도와 관련된 속성들이 상관관계가 높아서 vif값이 높게 나왔다. </a:t>
            </a:r>
            <a:br>
              <a:rPr lang="ko-KR"/>
            </a:br>
            <a:r>
              <a:rPr lang="ko-KR"/>
              <a:t>온도 관련된 속성들을 싹다 드랍시켜 나오게 된 값입니다.</a:t>
            </a:r>
            <a:endParaRPr/>
          </a:p>
        </p:txBody>
      </p:sp>
      <p:sp>
        <p:nvSpPr>
          <p:cNvPr id="217" name="Google Shape;217;g34aaec6188e_4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4aaec6188e_4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sz="1000">
                <a:latin typeface="Arial"/>
                <a:ea typeface="Arial"/>
                <a:cs typeface="Arial"/>
                <a:sym typeface="Arial"/>
              </a:rPr>
              <a:t>엑스 포 입니다. 단계 선택법이고, 에버리지 민 테퍼러쳐를 제하면 평균 이슬점 온도가 , 평균 최소온도 보다 높게 나왔습니다. 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sz="1000">
                <a:latin typeface="Arial"/>
                <a:ea typeface="Arial"/>
                <a:cs typeface="Arial"/>
                <a:sym typeface="Arial"/>
              </a:rPr>
              <a:t>평균 이슬점 온도를 높게 측정한건 습도와 관련되었기 때문 인것 같습니다. 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 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g34aaec6188e_4_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4aaec6188e_4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g34aaec6188e_4_1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회귀모델에 </a:t>
            </a:r>
            <a:r>
              <a:rPr lang="ko-KR"/>
              <a:t>적용할수 있는 모델들은 전부 사용 해보았는데요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리니어 레그레션, 에스뷔알, 디시젼트리, 랜덤포레스트, 아타부스트 레그레션, 엑스쥐비, 앙상블, 엔엔 다 적용 해보았습니다.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평가지표는 우측에 보시다 시피 트레이닝 타임, 엠에이이, 알엠에스이, 알투, 에트저스트 알투 를 해보았습니다. </a:t>
            </a:r>
            <a:br>
              <a:rPr lang="ko-KR"/>
            </a:br>
            <a:endParaRPr/>
          </a:p>
        </p:txBody>
      </p:sp>
      <p:sp>
        <p:nvSpPr>
          <p:cNvPr id="236" name="Google Shape;236;g34aaec6188e_4_1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4acf4e3131_2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4acf4e3131_2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첫번 째로 리니어 레그레이션입니다.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/>
              <a:t>첫번째로 실제값과 예측값이 얼마나 차이가 나는지 시각화 하였고 리니어 레그레션 통계지표를 보시면 어드저스티드알스퀘어 값이  40퍼대로 제대로된 설명이 힘들것 같습니다.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34acf4e3131_2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발표 순서입니다. 개발환경, 프로젝트 배경, 데이터분석과 데이이터 전처리 및 EDA , 모델링과 모델선정은 어떻게 하였는지, 그에따른 종합 평가 및 해석 , 마지막으로 결론 순으로 발표를 진행하겠습니다. </a:t>
            </a:r>
            <a:endParaRPr/>
          </a:p>
        </p:txBody>
      </p:sp>
      <p:sp>
        <p:nvSpPr>
          <p:cNvPr id="107" name="Google Shape;10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4acf4e3131_2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4acf4e3131_2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다음은 엘라스틱 넷입니다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엘라스틱넷은 리니어 레그레션에 레귤러라이제이션이 추가된 모델입니다.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리니어 레그레션과 비교했을 때 큰 차이가 없는 것을 알 수 있습니다.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56" name="Google Shape;256;g34acf4e3131_2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4acf4e3131_2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4acf4e3131_2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세번째로 에스뷔알 입니다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시각화 표를 보시다시피 x4의 그래프가 적색 선에 응집되어있는게 보입니다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특히 x1 과 비교를 해보았을때 확연한 차이를 느끼 실 수 있습니다.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리니어 레그레션 보다 좋은 성능이 보여집니다.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g34acf4e3131_2_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4acf4e3131_2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4acf4e3131_2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다음은 디시젼 트리입니다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디시전 트리를 보시면 x4가 확연하게 좋은 피쳐라고 보이는 점은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MAE값 과 RSME 값이 타 피쳐들 보다 훨씬 적고 알투 값과 애드저티드알스퀘어 값이 1에 가장 가깝다는게 보이실 겁니다.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76" name="Google Shape;276;g34acf4e3131_2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4acf4e3131_2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4acf4e3131_2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다섯 번 째로 랜덤포레스트 입니다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램덤 포레스트 같은경우 대체적으로 좋은 성능을 보여주고있지만 특히 X0,  X3,x4에서  좋은 성능을 보여주고 있다,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실제로도 앞서 보여준 모델들 보다 랜덤 포레스트 같은 경우는 mae값이 낮고 알투스퀘어 값이높은 편에 속합니다.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86" name="Google Shape;286;g34acf4e3131_2_6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4acf4e3131_2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4acf4e3131_2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다음은 아다부스트 입니다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아다부스트 같은 경우 생각보다 애를 먹었는데요.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점들이 수평을 이뤄 </a:t>
            </a:r>
            <a:r>
              <a:rPr lang="ko-KR"/>
              <a:t>에스티메이터 600까지 올렸고 런닝 메이트는 0.1 까지 올렸음에도 비슷하게 나왔습니다.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팀원들과 계속해서 찾아본 결과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아다부스트는 베이스 러너로 디시젼 트리를 쓰는 데, 디시젼 트리 특성상 인터벌을 만들면서 비슷한 값들을 같은 그룹으로 묶어 버려서 간혹 저런 수평의 클러스터를 이루는 것을 볼 수 있습니다.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34acf4e3131_2_7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4acf4e3131_2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4acf4e3131_2_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/>
              <a:t>엑스지비는 실제로 시각화가 정확하게 예측이 되었다는걸 확인할 수있었습니다 </a:t>
            </a:r>
            <a:br>
              <a:rPr lang="ko-KR"/>
            </a:br>
            <a:r>
              <a:rPr lang="ko-KR"/>
              <a:t>통계지표를 확인했을 때도 X1,2 번을 제외하고는 성능이 좋은게 확인됩니다.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g34acf4e3131_2_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4acf4e3131_2_1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4acf4e3131_2_1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/>
              <a:t>스태킹 입니다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/>
              <a:t>스태킹은 메타모델을 제외 모든모델 조합하여 가장 좋은 어드저스트 알스퀘어를 가진 조합에 모델을 베이스 모델로 선정했고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/>
              <a:t>메타모델(가장좋은 어드저스트 알스퀘어)를 사용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/>
              <a:t>이번에도 x4 가 가장 좋은 성능을 갖고있다.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/>
              <a:t>가장 좋은 베이스모델 조합으로 했습니다.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34acf4e3131_2_10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4acf4e3131_2_1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4acf4e3131_2_1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/>
              <a:t>마지막으로 뉴롤 네트워크 입니다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/>
              <a:t>최적의 알스퀘어값을 찾으려 노력했다 알스퀘어 값을 70퍼를 넘기지 못하였기때문에 </a:t>
            </a:r>
            <a:br>
              <a:rPr lang="ko-KR"/>
            </a:br>
            <a:r>
              <a:rPr lang="ko-KR"/>
              <a:t>구글링을 통해 가장 알스퀘어값을 뽑을 수 있겠다라는 다섯가지의 하이퍼파라메타 변경점을 찾았다.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34acf4e3131_2_1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선형회귀 모델은 알스퀘어 값이 40퍼대로 낮은 설명력을 보여주고 있습니다. 반면에 나머지 모델들은 80퍼대로 매우 높은 설명력을 보여주고있습니다.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특히 트리형 모델 같은 경우에는 모든 모델의 알스퀘어 값이 80퍼 대로 평균적으로 높은 설명력을 보여주고있다.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/>
              <a:t>전체적인 성능은 XGB로 모델링 했을 때 X0 그룹일 때 가장좋은 성능을 확인했습니다.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하지만 피쳐그룹을 선택을 하기위해서 다양한 피쳐그룹을 선택 모델링을 하였기에 저희는 가장 좋은 성능이 아닌 가장 많은 피쳐그룹이 나온 X4 그룹을 피쳐 셀렉션을 하였습니다.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해당 피쳐그룹들은 예측모델의 정확도를 파악하기 위해서 사용이 됩니다.</a:t>
            </a:r>
            <a:endParaRPr/>
          </a:p>
        </p:txBody>
      </p:sp>
      <p:sp>
        <p:nvSpPr>
          <p:cNvPr id="336" name="Google Shape;336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4aaec6188e_7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위에서 보팅을 통해서 선택된 </a:t>
            </a:r>
            <a:r>
              <a:rPr lang="ko-KR"/>
              <a:t>Feature Group  X4를 사용하</a:t>
            </a:r>
            <a:r>
              <a:rPr lang="ko-KR"/>
              <a:t>였</a:t>
            </a:r>
            <a:r>
              <a:rPr lang="ko-KR"/>
              <a:t>고 2023년까지 데이터만 학습을 진행한 후  2024년 데이터를 Test데이터로 사용하여 예측한 결과입니다.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7~9을 제외한 나머지 월들은 예측이 가능했지만 가장 중요한 여름철 전략</a:t>
            </a:r>
            <a:r>
              <a:rPr lang="ko-KR"/>
              <a:t>량을</a:t>
            </a:r>
            <a:r>
              <a:rPr lang="ko-KR"/>
              <a:t> 예측을 하지못하였습니다.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이 문제가 </a:t>
            </a:r>
            <a:r>
              <a:rPr lang="ko-KR"/>
              <a:t>Train에서부터 낮은 성능을 보여주었는지 확인 하였지만 실제로는 높은 성능을 보여주고있었습니다.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그래서 이러한 문제가 모델의 과적합 인지 , 2024년 날씨 데이터의 변동성이 커서 발생한 문제인지</a:t>
            </a:r>
            <a:r>
              <a:rPr lang="ko-KR"/>
              <a:t>를</a:t>
            </a:r>
            <a:r>
              <a:rPr lang="ko-KR"/>
              <a:t> 몰라서 해당 문제를 파악하기 위해서 2023과 2022년 데이터까지 분석해보았습니다.</a:t>
            </a:r>
            <a:endParaRPr/>
          </a:p>
        </p:txBody>
      </p:sp>
      <p:sp>
        <p:nvSpPr>
          <p:cNvPr id="343" name="Google Shape;343;g34aaec6188e_7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4aaec6188e_2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발표를 진행하기 전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간략히 </a:t>
            </a:r>
            <a:r>
              <a:rPr lang="ko-KR"/>
              <a:t>저희 조의 WBS </a:t>
            </a:r>
            <a:r>
              <a:rPr lang="ko-KR"/>
              <a:t>를 설명드리겠습니다.</a:t>
            </a:r>
            <a:r>
              <a:rPr lang="ko-KR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 31일 부터 4월 4일 까지 주제선정 을 비롯한 데이터 수집과 데이터 분석 및 데이터 전처리, 그리고 모델링을 전반적인 내용을 진행 하였고, 7일 부터 10일 오전까지는 모델링의 후미작업</a:t>
            </a:r>
            <a:r>
              <a:rPr lang="ko-KR"/>
              <a:t>과</a:t>
            </a:r>
            <a:r>
              <a:rPr lang="ko-KR"/>
              <a:t> 성능 평가와 결과 해석 및 최종발표를 준비하였습니다.</a:t>
            </a:r>
            <a:endParaRPr/>
          </a:p>
        </p:txBody>
      </p:sp>
      <p:sp>
        <p:nvSpPr>
          <p:cNvPr id="113" name="Google Shape;113;g34aaec6188e_2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4aaec6188e_7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다음은 방금 전 말씀 드렸던 2022년 2023년 데이터를 테스트 데이터를 사용하고 훈련데이터는 테스트데이터의 이전년도까지 데이터를 사용했습니다. 둘다 랜덤포레스트 가 가장 성능이 좋았고 NN과 스태킹 XGB 또한 좋은 예측성능을 가지고 있었다는 것을 확인가능했다.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특히나 2024년에는 제대로 예측하지 못하던 여름철에는 예측이 잘 되어진 것을 확인이 가능합니다.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즉, 2024년 예측 결과 모델이 과적합이 아니라 실제 2024년의 기상 정보가 실제 모델보다 큰 값을 갖고있어서 제대로된 예측</a:t>
            </a:r>
            <a:r>
              <a:rPr lang="ko-KR"/>
              <a:t>이 어려웠던것 같습니다.</a:t>
            </a:r>
            <a:endParaRPr/>
          </a:p>
        </p:txBody>
      </p:sp>
      <p:sp>
        <p:nvSpPr>
          <p:cNvPr id="352" name="Google Shape;352;g34aaec6188e_7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4aaec6188e_4_1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g34aaec6188e_4_1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u="sng">
                <a:solidFill>
                  <a:schemeClr val="hlink"/>
                </a:solidFill>
                <a:hlinkClick r:id="rId2"/>
              </a:rPr>
              <a:t>https://www.kma.go.kr/kma/news/press.jsp?mode=view&amp;num=1194405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실제 2024년도 여름의 경우 역대 최고 높은 기온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이상 기온에 모델의 예측도가 떨어짐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예측도를 높일 방법 추가적으로 생각해 볼 필요가 있다고 판단되었습니다.</a:t>
            </a:r>
            <a:endParaRPr/>
          </a:p>
        </p:txBody>
      </p:sp>
      <p:sp>
        <p:nvSpPr>
          <p:cNvPr id="363" name="Google Shape;363;g34aaec6188e_4_1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8" name="Google Shape;368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4aaec6188e_4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팀 활동을 하는 동안 서로 정보를 공유하기 위해 vs코드로 주를 이뤄 코드를 작성하였고, 이를 서포트 해줄수 있도록 코랩을 항시 준비 해두었으며, 기본적인 데이터 정리 및 프로젝트 일정 그리고 최종 결과지표를  다루는데에 엑셀을 사용하였습니다.</a:t>
            </a:r>
            <a:br>
              <a:rPr lang="ko-KR"/>
            </a:br>
            <a:endParaRPr/>
          </a:p>
        </p:txBody>
      </p:sp>
      <p:sp>
        <p:nvSpPr>
          <p:cNvPr id="119" name="Google Shape;119;g34aaec6188e_4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저희 조의 프로젝트 배경은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기온, 습도, 강수량 등의 기후 데이터를 기반으로 개별 가구의 전력 소비량을 예측하는 AI 모델을 구축하고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전력 소비 패턴을 분석하여 정밀한 전력소비 예측을 통해 전력 수급 불안정 완화를 위함이며, 개별 가구의 효율적인 전력 사용을 유도하여 에너지 절약 및 비용 절감을 목표로 프로젝트를 진행하게 되었습니다.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데이터는 한국 전력공사와 기상청에서 2016년 부터 2024년 까지의 기상을 비롯한 기후변화 데이터와 전력사용량 데이터를 수집 하였습니다.</a:t>
            </a:r>
            <a:endParaRPr/>
          </a:p>
        </p:txBody>
      </p:sp>
      <p:sp>
        <p:nvSpPr>
          <p:cNvPr id="139" name="Google Shape;13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4aaec6188e_6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각</a:t>
            </a:r>
            <a:r>
              <a:rPr lang="ko-KR"/>
              <a:t>피쳐</a:t>
            </a:r>
            <a:r>
              <a:rPr lang="ko-KR"/>
              <a:t>들</a:t>
            </a:r>
            <a:r>
              <a:rPr lang="ko-KR"/>
              <a:t>의 이해도를 높이기 위해서 </a:t>
            </a:r>
            <a:r>
              <a:rPr lang="ko-KR"/>
              <a:t>용어를 정리 해보았는데요 </a:t>
            </a:r>
            <a:br>
              <a:rPr lang="ko-KR"/>
            </a:b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g34aaec6188e_6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중간 발표때 말씀 드렸다시피 미싱 벨류가 많은 피쳐는 드롭시켰고, 겹치는 정보 역시 제거했습니다</a:t>
            </a:r>
            <a:endParaRPr/>
          </a:p>
        </p:txBody>
      </p:sp>
      <p:sp>
        <p:nvSpPr>
          <p:cNvPr id="153" name="Google Shape;15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전력 사용량 데이터 또한 타겟 베리어블인 월 평균 전력 사용량과 가구 수로 이루어져 있고,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월 평균 전기세 데이터도 있었습니다만 타겟 베리어블의 파생 변수이기 때문에 제외시켰습니다.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0" name="Google Shape;16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✔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▪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6" name="Google Shape;76;p3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7" name="Google Shape;77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3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4" name="Google Shape;84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0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40"/>
          <p:cNvSpPr txBox="1"/>
          <p:nvPr>
            <p:ph idx="1" type="body"/>
          </p:nvPr>
        </p:nvSpPr>
        <p:spPr>
          <a:xfrm rot="5400000">
            <a:off x="3775869" y="-1400968"/>
            <a:ext cx="4640263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4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제목 및 내용">
  <p:cSld name="2_제목 및 내용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0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6" name="Google Shape;26;p30"/>
          <p:cNvSpPr txBox="1"/>
          <p:nvPr>
            <p:ph idx="1" type="body"/>
          </p:nvPr>
        </p:nvSpPr>
        <p:spPr>
          <a:xfrm>
            <a:off x="839788" y="1422401"/>
            <a:ext cx="10514012" cy="59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7" name="Google Shape;27;p30"/>
          <p:cNvSpPr txBox="1"/>
          <p:nvPr>
            <p:ph idx="2" type="body"/>
          </p:nvPr>
        </p:nvSpPr>
        <p:spPr>
          <a:xfrm>
            <a:off x="849312" y="2032000"/>
            <a:ext cx="10504488" cy="4157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✔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>
  <p:cSld name="제목 및 내용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1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3" name="Google Shape;33;p31"/>
          <p:cNvSpPr txBox="1"/>
          <p:nvPr>
            <p:ph idx="1" type="body"/>
          </p:nvPr>
        </p:nvSpPr>
        <p:spPr>
          <a:xfrm>
            <a:off x="839788" y="1422401"/>
            <a:ext cx="10514012" cy="59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4" name="Google Shape;34;p31"/>
          <p:cNvSpPr txBox="1"/>
          <p:nvPr>
            <p:ph idx="2" type="body"/>
          </p:nvPr>
        </p:nvSpPr>
        <p:spPr>
          <a:xfrm>
            <a:off x="849312" y="2032000"/>
            <a:ext cx="5160963" cy="4157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✔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31"/>
          <p:cNvSpPr txBox="1"/>
          <p:nvPr>
            <p:ph idx="3" type="body"/>
          </p:nvPr>
        </p:nvSpPr>
        <p:spPr>
          <a:xfrm>
            <a:off x="6184900" y="2032000"/>
            <a:ext cx="5167312" cy="4157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✔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>
  <p:cSld name="비교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3"/>
          <p:cNvSpPr txBox="1"/>
          <p:nvPr>
            <p:ph idx="1" type="body"/>
          </p:nvPr>
        </p:nvSpPr>
        <p:spPr>
          <a:xfrm>
            <a:off x="839788" y="1422401"/>
            <a:ext cx="5157787" cy="59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8" name="Google Shape;38;p33"/>
          <p:cNvSpPr txBox="1"/>
          <p:nvPr>
            <p:ph idx="2" type="body"/>
          </p:nvPr>
        </p:nvSpPr>
        <p:spPr>
          <a:xfrm>
            <a:off x="849312" y="2032000"/>
            <a:ext cx="5160963" cy="4157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33"/>
          <p:cNvSpPr txBox="1"/>
          <p:nvPr>
            <p:ph idx="3" type="body"/>
          </p:nvPr>
        </p:nvSpPr>
        <p:spPr>
          <a:xfrm>
            <a:off x="6172200" y="1435101"/>
            <a:ext cx="5183188" cy="5968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0" name="Google Shape;40;p33"/>
          <p:cNvSpPr txBox="1"/>
          <p:nvPr>
            <p:ph idx="4" type="body"/>
          </p:nvPr>
        </p:nvSpPr>
        <p:spPr>
          <a:xfrm>
            <a:off x="6172200" y="2032000"/>
            <a:ext cx="5183188" cy="4157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4" name="Google Shape;44;p33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제목 및 내용" type="obj">
  <p:cSld name="OBJEC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4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4"/>
          <p:cNvSpPr txBox="1"/>
          <p:nvPr>
            <p:ph idx="1" type="body"/>
          </p:nvPr>
        </p:nvSpPr>
        <p:spPr>
          <a:xfrm>
            <a:off x="838200" y="1536700"/>
            <a:ext cx="10515600" cy="46402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" name="Google Shape;58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>
  <p:cSld name="콘텐츠 2개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/>
          <p:nvPr>
            <p:ph idx="1" type="body"/>
          </p:nvPr>
        </p:nvSpPr>
        <p:spPr>
          <a:xfrm>
            <a:off x="838200" y="1485900"/>
            <a:ext cx="5181600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36"/>
          <p:cNvSpPr txBox="1"/>
          <p:nvPr>
            <p:ph idx="2" type="body"/>
          </p:nvPr>
        </p:nvSpPr>
        <p:spPr>
          <a:xfrm>
            <a:off x="6172200" y="1485900"/>
            <a:ext cx="5181600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67" name="Google Shape;67;p36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7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1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8"/>
          <p:cNvSpPr txBox="1"/>
          <p:nvPr>
            <p:ph idx="1" type="body"/>
          </p:nvPr>
        </p:nvSpPr>
        <p:spPr>
          <a:xfrm>
            <a:off x="838200" y="1536700"/>
            <a:ext cx="10515600" cy="46402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✔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Relationship Id="rId4" Type="http://schemas.openxmlformats.org/officeDocument/2006/relationships/image" Target="../media/image28.png"/><Relationship Id="rId5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Relationship Id="rId5" Type="http://schemas.openxmlformats.org/officeDocument/2006/relationships/image" Target="../media/image27.png"/><Relationship Id="rId6" Type="http://schemas.openxmlformats.org/officeDocument/2006/relationships/image" Target="../media/image2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bigdata.kepco.co.kr/cmsmain.do?scode=S01&amp;pcode=000171&amp;redirect=Y" TargetMode="External"/><Relationship Id="rId4" Type="http://schemas.openxmlformats.org/officeDocument/2006/relationships/hyperlink" Target="https://www.google.com/url?q=https%3A%2F%2Fdata.kma.go.kr%2Fdata%2Fgrnd%2FselectAsosRltmList.do%3FpgmNo%3D36" TargetMode="External"/><Relationship Id="rId5" Type="http://schemas.openxmlformats.org/officeDocument/2006/relationships/hyperlink" Target="https://www.data.go.kr/data/15049904/fileData.do?recommendDataYn=Y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"/>
          <p:cNvSpPr txBox="1"/>
          <p:nvPr>
            <p:ph type="ctrTitle"/>
          </p:nvPr>
        </p:nvSpPr>
        <p:spPr>
          <a:xfrm>
            <a:off x="1524000" y="1172439"/>
            <a:ext cx="9144000" cy="2387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ko-KR">
                <a:latin typeface="Arial"/>
                <a:ea typeface="Arial"/>
                <a:cs typeface="Arial"/>
                <a:sym typeface="Arial"/>
              </a:rPr>
              <a:t>기후 기반 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br>
              <a:rPr b="1" lang="ko-KR">
                <a:latin typeface="Arial"/>
                <a:ea typeface="Arial"/>
                <a:cs typeface="Arial"/>
                <a:sym typeface="Arial"/>
              </a:rPr>
            </a:br>
            <a:r>
              <a:rPr b="1" lang="ko-KR">
                <a:latin typeface="Arial"/>
                <a:ea typeface="Arial"/>
                <a:cs typeface="Arial"/>
                <a:sym typeface="Arial"/>
              </a:rPr>
              <a:t>가구별 전력 소비 예측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"/>
          <p:cNvSpPr txBox="1"/>
          <p:nvPr>
            <p:ph idx="1" type="subTitle"/>
          </p:nvPr>
        </p:nvSpPr>
        <p:spPr>
          <a:xfrm>
            <a:off x="1524000" y="4332025"/>
            <a:ext cx="9144000" cy="22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0F18"/>
              </a:buClr>
              <a:buSzPct val="100000"/>
              <a:buNone/>
            </a:pPr>
            <a:r>
              <a:t/>
            </a:r>
            <a:endParaRPr b="1">
              <a:solidFill>
                <a:srgbClr val="060F18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0F18"/>
              </a:buClr>
              <a:buSzPct val="61918"/>
              <a:buNone/>
            </a:pPr>
            <a:r>
              <a:rPr b="1" lang="ko-KR">
                <a:solidFill>
                  <a:srgbClr val="060F18"/>
                </a:solidFill>
              </a:rPr>
              <a:t>최종 발표</a:t>
            </a:r>
            <a:endParaRPr b="1" sz="3050">
              <a:solidFill>
                <a:srgbClr val="060F18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0F18"/>
              </a:buClr>
              <a:buSzPct val="100000"/>
              <a:buNone/>
            </a:pPr>
            <a:r>
              <a:t/>
            </a:r>
            <a:endParaRPr b="1">
              <a:solidFill>
                <a:srgbClr val="060F18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0F18"/>
              </a:buClr>
              <a:buSzPct val="100000"/>
              <a:buNone/>
            </a:pPr>
            <a:br>
              <a:rPr b="1" lang="ko-KR">
                <a:solidFill>
                  <a:srgbClr val="060F18"/>
                </a:solidFill>
              </a:rPr>
            </a:br>
            <a:endParaRPr b="1">
              <a:solidFill>
                <a:srgbClr val="060F18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0F18"/>
              </a:buClr>
              <a:buSzPct val="100000"/>
              <a:buNone/>
            </a:pPr>
            <a:r>
              <a:t/>
            </a:r>
            <a:endParaRPr b="1">
              <a:solidFill>
                <a:srgbClr val="060F18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0F18"/>
              </a:buClr>
              <a:buSzPct val="100000"/>
              <a:buNone/>
            </a:pPr>
            <a:r>
              <a:rPr b="1" lang="ko-KR">
                <a:solidFill>
                  <a:srgbClr val="060F18"/>
                </a:solidFill>
              </a:rPr>
              <a:t> </a:t>
            </a:r>
            <a:endParaRPr b="1">
              <a:solidFill>
                <a:srgbClr val="060F18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8570"/>
              <a:buFont typeface="Noto Sans Symbols"/>
              <a:buNone/>
            </a:pPr>
            <a:r>
              <a:rPr b="1" lang="ko-KR" sz="2258"/>
              <a:t>정우건 정국호 김형은 김준언 김수민</a:t>
            </a:r>
            <a:endParaRPr b="1" sz="2658">
              <a:solidFill>
                <a:srgbClr val="060F18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0F18"/>
              </a:buClr>
              <a:buSzPct val="100000"/>
              <a:buNone/>
            </a:pPr>
            <a:r>
              <a:t/>
            </a:r>
            <a:endParaRPr b="1">
              <a:solidFill>
                <a:srgbClr val="060F18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0F18"/>
              </a:buClr>
              <a:buSzPct val="100000"/>
              <a:buNone/>
            </a:pPr>
            <a:r>
              <a:t/>
            </a:r>
            <a:endParaRPr b="1">
              <a:solidFill>
                <a:srgbClr val="060F18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0F18"/>
              </a:buClr>
              <a:buSzPct val="100000"/>
              <a:buNone/>
            </a:pPr>
            <a:r>
              <a:t/>
            </a:r>
            <a:endParaRPr b="1">
              <a:solidFill>
                <a:srgbClr val="060F18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4acf4e3131_2_175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데이터 분석</a:t>
            </a:r>
            <a:endParaRPr/>
          </a:p>
        </p:txBody>
      </p:sp>
      <p:sp>
        <p:nvSpPr>
          <p:cNvPr id="170" name="Google Shape;170;g34acf4e3131_2_175"/>
          <p:cNvSpPr txBox="1"/>
          <p:nvPr>
            <p:ph idx="1" type="body"/>
          </p:nvPr>
        </p:nvSpPr>
        <p:spPr>
          <a:xfrm>
            <a:off x="839788" y="1422401"/>
            <a:ext cx="10514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최종 병합 데이터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71" name="Google Shape;171;g34acf4e3131_2_175" title="스크린샷 2025-04-09 14.34.21.png"/>
          <p:cNvPicPr preferRelativeResize="0"/>
          <p:nvPr/>
        </p:nvPicPr>
        <p:blipFill rotWithShape="1">
          <a:blip r:embed="rId3">
            <a:alphaModFix/>
          </a:blip>
          <a:srcRect b="0" l="0" r="0" t="3474"/>
          <a:stretch/>
        </p:blipFill>
        <p:spPr>
          <a:xfrm>
            <a:off x="934950" y="2141850"/>
            <a:ext cx="5838900" cy="427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9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데이터 분석</a:t>
            </a:r>
            <a:endParaRPr/>
          </a:p>
        </p:txBody>
      </p:sp>
      <p:sp>
        <p:nvSpPr>
          <p:cNvPr id="177" name="Google Shape;177;p9"/>
          <p:cNvSpPr txBox="1"/>
          <p:nvPr>
            <p:ph idx="1" type="body"/>
          </p:nvPr>
        </p:nvSpPr>
        <p:spPr>
          <a:xfrm>
            <a:off x="838988" y="1435101"/>
            <a:ext cx="10514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시각화(Heat Map)</a:t>
            </a:r>
            <a:endParaRPr/>
          </a:p>
        </p:txBody>
      </p:sp>
      <p:pic>
        <p:nvPicPr>
          <p:cNvPr id="178" name="Google Shape;17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6300" y="2317881"/>
            <a:ext cx="8899500" cy="375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Feature 선택</a:t>
            </a:r>
            <a:endParaRPr/>
          </a:p>
        </p:txBody>
      </p:sp>
      <p:sp>
        <p:nvSpPr>
          <p:cNvPr id="184" name="Google Shape;184;p11"/>
          <p:cNvSpPr txBox="1"/>
          <p:nvPr>
            <p:ph idx="1" type="body"/>
          </p:nvPr>
        </p:nvSpPr>
        <p:spPr>
          <a:xfrm>
            <a:off x="839788" y="1422401"/>
            <a:ext cx="10514012" cy="59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Feature 중요도 평가</a:t>
            </a:r>
            <a:endParaRPr/>
          </a:p>
        </p:txBody>
      </p:sp>
      <p:sp>
        <p:nvSpPr>
          <p:cNvPr id="185" name="Google Shape;185;p11"/>
          <p:cNvSpPr txBox="1"/>
          <p:nvPr>
            <p:ph idx="2" type="body"/>
          </p:nvPr>
        </p:nvSpPr>
        <p:spPr>
          <a:xfrm>
            <a:off x="849300" y="2032000"/>
            <a:ext cx="5246700" cy="46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ko-KR"/>
              <a:t>Permutation Importance 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86" name="Google Shape;186;p11"/>
          <p:cNvSpPr txBox="1"/>
          <p:nvPr>
            <p:ph idx="3" type="body"/>
          </p:nvPr>
        </p:nvSpPr>
        <p:spPr>
          <a:xfrm>
            <a:off x="6184900" y="2032000"/>
            <a:ext cx="5167312" cy="4157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ko-KR"/>
              <a:t>Feature Group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X0=모든 feature사용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X1=상관계수(with 타겟)의 임계값 통한 feature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X2= PCA을 통한 Feature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X3=VIF 임계값을 통한 Feature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X4=단계선택법(전진+후진이 합쳐있는 Feature Selection)</a:t>
            </a:r>
            <a:endParaRPr/>
          </a:p>
        </p:txBody>
      </p:sp>
      <p:pic>
        <p:nvPicPr>
          <p:cNvPr id="187" name="Google Shape;187;p11"/>
          <p:cNvPicPr preferRelativeResize="0"/>
          <p:nvPr/>
        </p:nvPicPr>
        <p:blipFill rotWithShape="1">
          <a:blip r:embed="rId3">
            <a:alphaModFix/>
          </a:blip>
          <a:srcRect b="0" l="0" r="22696" t="0"/>
          <a:stretch/>
        </p:blipFill>
        <p:spPr>
          <a:xfrm>
            <a:off x="6015750" y="700763"/>
            <a:ext cx="3800424" cy="391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aaec6188e_4_0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Feature 선택</a:t>
            </a:r>
            <a:endParaRPr/>
          </a:p>
        </p:txBody>
      </p:sp>
      <p:sp>
        <p:nvSpPr>
          <p:cNvPr id="193" name="Google Shape;193;g34aaec6188e_4_0"/>
          <p:cNvSpPr txBox="1"/>
          <p:nvPr>
            <p:ph idx="1" type="body"/>
          </p:nvPr>
        </p:nvSpPr>
        <p:spPr>
          <a:xfrm>
            <a:off x="839788" y="1422401"/>
            <a:ext cx="10514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Feature 중요도 </a:t>
            </a:r>
            <a:endParaRPr/>
          </a:p>
        </p:txBody>
      </p:sp>
      <p:sp>
        <p:nvSpPr>
          <p:cNvPr id="194" name="Google Shape;194;g34aaec6188e_4_0"/>
          <p:cNvSpPr txBox="1"/>
          <p:nvPr>
            <p:ph idx="2" type="body"/>
          </p:nvPr>
        </p:nvSpPr>
        <p:spPr>
          <a:xfrm>
            <a:off x="849312" y="2032000"/>
            <a:ext cx="5160900" cy="41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✔"/>
            </a:pPr>
            <a:r>
              <a:rPr lang="ko-KR"/>
              <a:t>X0 전체 Feature 기준</a:t>
            </a:r>
            <a:endParaRPr/>
          </a:p>
        </p:txBody>
      </p:sp>
      <p:graphicFrame>
        <p:nvGraphicFramePr>
          <p:cNvPr id="195" name="Google Shape;195;g34aaec6188e_4_0"/>
          <p:cNvGraphicFramePr/>
          <p:nvPr/>
        </p:nvGraphicFramePr>
        <p:xfrm>
          <a:off x="8617325" y="727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2089100"/>
                <a:gridCol w="1099800"/>
              </a:tblGrid>
              <a:tr h="263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000" u="none" cap="none" strike="noStrike"/>
                        <a:t>Feature</a:t>
                      </a:r>
                      <a:endParaRPr b="1" sz="1000" u="none" cap="none" strike="noStrike"/>
                    </a:p>
                  </a:txBody>
                  <a:tcPr marT="9525" marB="91425" marR="9525" marL="9525" anchor="ctr"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000" u="none" cap="none" strike="noStrike"/>
                        <a:t>Mean_Importance</a:t>
                      </a:r>
                      <a:endParaRPr b="1" sz="1000" u="none" cap="none" strike="noStrike"/>
                    </a:p>
                  </a:txBody>
                  <a:tcPr marT="9525" marB="91425" marR="9525" marL="9525" anchor="ctr">
                    <a:solidFill>
                      <a:srgbClr val="EDEDED"/>
                    </a:solidFill>
                  </a:tcPr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Min Temperature (Celsius)</a:t>
                      </a:r>
                      <a:endParaRPr sz="1000" u="none" cap="none" strike="noStrike"/>
                    </a:p>
                  </a:txBody>
                  <a:tcPr marT="0" marB="18000" marR="36000" marL="36000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0.2262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Min Supercool Temp (Celsius)</a:t>
                      </a:r>
                      <a:endParaRPr sz="1000" u="none" cap="none" strike="noStrike"/>
                    </a:p>
                  </a:txBody>
                  <a:tcPr marT="0" marB="18000" marR="36000" marL="36000" anchor="ctr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0.1361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Sea Level Pressure (hPa)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0.0918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Local Pressure (hPa)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0.0682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Temperature (Celsius)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0.0658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Dew Point Temp (Celsius)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0.0440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Number of Tropical Nights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0.0420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Total Solar Radiation (MJ/m^2)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0.0337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Max Temperature (Celsius)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0.0329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Ground Temp (Celsius)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0.0324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Small Pan Evaporation (mm)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0.0288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Sunshine Rate (%)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0.0273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Vapor Pressure (hPa)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0.0265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Number of Households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0.0258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Monthly Precipitation (mm)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0.0254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Relative Humidity (%)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0.0247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Wind Speed (m/s)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0.0217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Number of Heat Wave Days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0.0209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205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Cloud Cover (1/10)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0.0206</a:t>
                      </a:r>
                      <a:endParaRPr sz="1000" u="none" cap="none" strike="noStrike"/>
                    </a:p>
                  </a:txBody>
                  <a:tcPr marT="0" marB="18000" marR="36000" marL="36000" anchor="ctr"/>
                </a:tc>
              </a:tr>
              <a:tr h="183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Region_Daejeon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0.0120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</a:tr>
              <a:tr h="183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Region_Daegu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0.0117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</a:tr>
              <a:tr h="183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Region_Ulsan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0.0073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</a:tr>
              <a:tr h="183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Region_Busan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0.0071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</a:tr>
              <a:tr h="183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Region_Seoul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0.0035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</a:tr>
              <a:tr h="183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Number of Cold Wave Days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0.0027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</a:tr>
              <a:tr h="183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Region_Gwangju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-0.0031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</a:tr>
              <a:tr h="183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Region_Incheon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-0.0041</a:t>
                      </a:r>
                      <a:endParaRPr sz="800" u="none" cap="none" strike="noStrike"/>
                    </a:p>
                  </a:txBody>
                  <a:tcPr marT="0" marB="18000" marR="36000" marL="36000" anchor="ctr"/>
                </a:tc>
              </a:tr>
            </a:tbl>
          </a:graphicData>
        </a:graphic>
      </p:graphicFrame>
      <p:pic>
        <p:nvPicPr>
          <p:cNvPr id="196" name="Google Shape;196;g34aaec6188e_4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2631751"/>
            <a:ext cx="7484750" cy="38697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4aaec6188e_4_19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Feature 선택</a:t>
            </a:r>
            <a:endParaRPr/>
          </a:p>
        </p:txBody>
      </p:sp>
      <p:sp>
        <p:nvSpPr>
          <p:cNvPr id="202" name="Google Shape;202;g34aaec6188e_4_19"/>
          <p:cNvSpPr txBox="1"/>
          <p:nvPr>
            <p:ph idx="1" type="body"/>
          </p:nvPr>
        </p:nvSpPr>
        <p:spPr>
          <a:xfrm>
            <a:off x="839788" y="1422401"/>
            <a:ext cx="10514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Feature 중요도 </a:t>
            </a:r>
            <a:endParaRPr/>
          </a:p>
        </p:txBody>
      </p:sp>
      <p:sp>
        <p:nvSpPr>
          <p:cNvPr id="203" name="Google Shape;203;g34aaec6188e_4_19"/>
          <p:cNvSpPr txBox="1"/>
          <p:nvPr>
            <p:ph idx="2" type="body"/>
          </p:nvPr>
        </p:nvSpPr>
        <p:spPr>
          <a:xfrm>
            <a:off x="849298" y="2032000"/>
            <a:ext cx="5862300" cy="41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/>
              <a:t>X1 상관계수(with 타겟)의 임계값 통한 feature</a:t>
            </a:r>
            <a:endParaRPr/>
          </a:p>
        </p:txBody>
      </p:sp>
      <p:pic>
        <p:nvPicPr>
          <p:cNvPr id="204" name="Google Shape;204;g34aaec6188e_4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2707950"/>
            <a:ext cx="7184624" cy="37145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5" name="Google Shape;205;g34aaec6188e_4_19"/>
          <p:cNvGraphicFramePr/>
          <p:nvPr/>
        </p:nvGraphicFramePr>
        <p:xfrm>
          <a:off x="8343675" y="2031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2089100"/>
                <a:gridCol w="1099800"/>
              </a:tblGrid>
              <a:tr h="24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000" u="none" cap="none" strike="noStrike"/>
                        <a:t>Feature</a:t>
                      </a:r>
                      <a:endParaRPr b="1" sz="1000" u="none" cap="none" strike="noStrike"/>
                    </a:p>
                  </a:txBody>
                  <a:tcPr marT="9525" marB="91425" marR="9525" marL="9525" anchor="ctr"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000" u="none" cap="none" strike="noStrike"/>
                        <a:t>Mean_Importance</a:t>
                      </a:r>
                      <a:endParaRPr b="1" sz="1000" u="none" cap="none" strike="noStrike"/>
                    </a:p>
                  </a:txBody>
                  <a:tcPr marT="9525" marB="91425" marR="9525" marL="9525" anchor="ctr">
                    <a:solidFill>
                      <a:srgbClr val="EDEDED"/>
                    </a:solidFill>
                  </a:tcPr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Min Supercool Temp (Celsius)</a:t>
                      </a:r>
                      <a:endParaRPr sz="1000" u="none" cap="none" strike="noStrike"/>
                    </a:p>
                  </a:txBody>
                  <a:tcPr marT="9525" marB="91425" marR="9525" marL="9525" anchor="ctr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0.5847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Min Temperature (Celsius)</a:t>
                      </a:r>
                      <a:endParaRPr sz="1000" u="none" cap="none" strike="noStrike"/>
                    </a:p>
                  </a:txBody>
                  <a:tcPr marT="9525" marB="91425" marR="9525" marL="95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0.5715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Sea Level Pressure (hPa)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0.1919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Ground Temp (Celsius)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0.1732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Vapor Pressure (hPa)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0.1731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Cloud Cover (1/10)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0.1391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Temperature (Celsius)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0.1009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Number of Tropical Nights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0.0912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Max Temperature (Celsius)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0.0698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Sunshine Rate (%)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0.0616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Dew Point Temp (Celsius)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0.0496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Relative Humidity (%)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0.0381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Local Pressure (hPa)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0.0378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Monthly Precipitation (mm)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0.0157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Number of Heat Wave Days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0.0105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4aaec6188e_4_32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Feature 선택</a:t>
            </a:r>
            <a:endParaRPr/>
          </a:p>
        </p:txBody>
      </p:sp>
      <p:sp>
        <p:nvSpPr>
          <p:cNvPr id="211" name="Google Shape;211;g34aaec6188e_4_32"/>
          <p:cNvSpPr txBox="1"/>
          <p:nvPr>
            <p:ph idx="1" type="body"/>
          </p:nvPr>
        </p:nvSpPr>
        <p:spPr>
          <a:xfrm>
            <a:off x="839788" y="1422401"/>
            <a:ext cx="10514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Feature 중요도 </a:t>
            </a:r>
            <a:endParaRPr/>
          </a:p>
        </p:txBody>
      </p:sp>
      <p:sp>
        <p:nvSpPr>
          <p:cNvPr id="212" name="Google Shape;212;g34aaec6188e_4_32"/>
          <p:cNvSpPr txBox="1"/>
          <p:nvPr>
            <p:ph idx="2" type="body"/>
          </p:nvPr>
        </p:nvSpPr>
        <p:spPr>
          <a:xfrm>
            <a:off x="849298" y="2032000"/>
            <a:ext cx="5862300" cy="41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/>
              <a:t>X2 PCA을 통한 Feature</a:t>
            </a:r>
            <a:endParaRPr/>
          </a:p>
        </p:txBody>
      </p:sp>
      <p:graphicFrame>
        <p:nvGraphicFramePr>
          <p:cNvPr id="213" name="Google Shape;213;g34aaec6188e_4_32"/>
          <p:cNvGraphicFramePr/>
          <p:nvPr/>
        </p:nvGraphicFramePr>
        <p:xfrm>
          <a:off x="8343675" y="2031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2089100"/>
                <a:gridCol w="1099800"/>
              </a:tblGrid>
              <a:tr h="24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000" u="none" cap="none" strike="noStrike"/>
                        <a:t>Feature</a:t>
                      </a:r>
                      <a:endParaRPr b="1" sz="1000" u="none" cap="none" strike="noStrike"/>
                    </a:p>
                  </a:txBody>
                  <a:tcPr marT="9525" marB="91425" marR="9525" marL="9525" anchor="ctr"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000" u="none" cap="none" strike="noStrike"/>
                        <a:t>Mean_Importance</a:t>
                      </a:r>
                      <a:endParaRPr b="1" sz="1000" u="none" cap="none" strike="noStrike"/>
                    </a:p>
                  </a:txBody>
                  <a:tcPr marT="9525" marB="91425" marR="9525" marL="9525" anchor="ctr">
                    <a:solidFill>
                      <a:srgbClr val="EDEDED"/>
                    </a:solidFill>
                  </a:tcPr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Min Temperature (Celsius)</a:t>
                      </a:r>
                      <a:endParaRPr sz="1000" u="none" cap="none" strike="noStrike"/>
                    </a:p>
                  </a:txBody>
                  <a:tcPr marT="9525" marB="91425" marR="9525" marL="95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1.0287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Min Supercool Temp (Celsius)</a:t>
                      </a:r>
                      <a:endParaRPr sz="1000" u="none" cap="none" strike="noStrike"/>
                    </a:p>
                  </a:txBody>
                  <a:tcPr marT="9525" marB="91425" marR="9525" marL="9525" anchor="ctr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0.7330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Sea Level Pressure (hPa)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0.2795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Vapor Pressure (hPa)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0.2096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Cloud Cover (1/10)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0.2085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Temperature (Celsius)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0.1952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Ground Temp (Celsius)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0.1648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Dew Point Temp (Celsius)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0.1112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Local Pressure (hPa)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0.0917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Max Temperature (Celsius)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0.0900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Sunshine Rate (%)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0.0846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Small Pan Evaporation (mm)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0.0746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Relative Humidity (%)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0.0696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Monthly Precipitation (mm)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0.0479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Number of Tropical Nights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0.0378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pic>
        <p:nvPicPr>
          <p:cNvPr id="214" name="Google Shape;214;g34aaec6188e_4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5500" y="2797650"/>
            <a:ext cx="7184624" cy="3714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4aaec6188e_4_41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Feature 선택</a:t>
            </a:r>
            <a:endParaRPr/>
          </a:p>
        </p:txBody>
      </p:sp>
      <p:sp>
        <p:nvSpPr>
          <p:cNvPr id="220" name="Google Shape;220;g34aaec6188e_4_41"/>
          <p:cNvSpPr txBox="1"/>
          <p:nvPr>
            <p:ph idx="1" type="body"/>
          </p:nvPr>
        </p:nvSpPr>
        <p:spPr>
          <a:xfrm>
            <a:off x="839788" y="1422401"/>
            <a:ext cx="10514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Feature 중요도 </a:t>
            </a:r>
            <a:endParaRPr/>
          </a:p>
        </p:txBody>
      </p:sp>
      <p:sp>
        <p:nvSpPr>
          <p:cNvPr id="221" name="Google Shape;221;g34aaec6188e_4_41"/>
          <p:cNvSpPr txBox="1"/>
          <p:nvPr>
            <p:ph idx="2" type="body"/>
          </p:nvPr>
        </p:nvSpPr>
        <p:spPr>
          <a:xfrm>
            <a:off x="849298" y="2032000"/>
            <a:ext cx="5862300" cy="41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/>
              <a:t>X3 VIF 임계값을 통한 Feature</a:t>
            </a:r>
            <a:endParaRPr/>
          </a:p>
        </p:txBody>
      </p:sp>
      <p:graphicFrame>
        <p:nvGraphicFramePr>
          <p:cNvPr id="222" name="Google Shape;222;g34aaec6188e_4_41"/>
          <p:cNvGraphicFramePr/>
          <p:nvPr/>
        </p:nvGraphicFramePr>
        <p:xfrm>
          <a:off x="8343675" y="2031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2089100"/>
                <a:gridCol w="1099800"/>
              </a:tblGrid>
              <a:tr h="24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000" u="none" cap="none" strike="noStrike"/>
                        <a:t>Feature</a:t>
                      </a:r>
                      <a:endParaRPr b="1" sz="1000" u="none" cap="none" strike="noStrike"/>
                    </a:p>
                  </a:txBody>
                  <a:tcPr marT="9525" marB="91425" marR="9525" marL="9525" anchor="ctr"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000" u="none" cap="none" strike="noStrike"/>
                        <a:t>Mean_Importance</a:t>
                      </a:r>
                      <a:endParaRPr b="1" sz="1000" u="none" cap="none" strike="noStrike"/>
                    </a:p>
                  </a:txBody>
                  <a:tcPr marT="9525" marB="91425" marR="9525" marL="9525" anchor="ctr">
                    <a:solidFill>
                      <a:srgbClr val="EDEDED"/>
                    </a:solidFill>
                  </a:tcPr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Vapor Pressure (hPa)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0.2859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Number of Tropical Nights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0.1594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Small Pan Evaporation (mm)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0.0338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Cloud Cover (1/10)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0.0299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Total Solar Radiation (MJ/m^2)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0.0278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Monthly Precipitation (mm)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0.0272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Sunshine Rate (%)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0.0227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Wind Speed (m/s)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0.0168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Region_Daejeon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0.0161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Number of Heat Wave Days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0.0145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Region_Incheon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0.0014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Region_Gwangju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0.0005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Region_Busan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0.0004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Number of Cold Wave Days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0.0003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Region_Daegu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0.0002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pic>
        <p:nvPicPr>
          <p:cNvPr id="223" name="Google Shape;223;g34aaec6188e_4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300" y="2830100"/>
            <a:ext cx="6967449" cy="362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4aaec6188e_4_50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Feature 선택</a:t>
            </a:r>
            <a:endParaRPr/>
          </a:p>
        </p:txBody>
      </p:sp>
      <p:sp>
        <p:nvSpPr>
          <p:cNvPr id="229" name="Google Shape;229;g34aaec6188e_4_50"/>
          <p:cNvSpPr txBox="1"/>
          <p:nvPr>
            <p:ph idx="1" type="body"/>
          </p:nvPr>
        </p:nvSpPr>
        <p:spPr>
          <a:xfrm>
            <a:off x="839788" y="1422401"/>
            <a:ext cx="10514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Feature 중요도 </a:t>
            </a:r>
            <a:endParaRPr/>
          </a:p>
        </p:txBody>
      </p:sp>
      <p:sp>
        <p:nvSpPr>
          <p:cNvPr id="230" name="Google Shape;230;g34aaec6188e_4_50"/>
          <p:cNvSpPr txBox="1"/>
          <p:nvPr>
            <p:ph idx="2" type="body"/>
          </p:nvPr>
        </p:nvSpPr>
        <p:spPr>
          <a:xfrm>
            <a:off x="849300" y="2032000"/>
            <a:ext cx="7012200" cy="41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/>
              <a:t>X4 단계선택법(전진+후진이 합쳐있는 Feature Selection)</a:t>
            </a:r>
            <a:endParaRPr/>
          </a:p>
        </p:txBody>
      </p:sp>
      <p:graphicFrame>
        <p:nvGraphicFramePr>
          <p:cNvPr id="231" name="Google Shape;231;g34aaec6188e_4_50"/>
          <p:cNvGraphicFramePr/>
          <p:nvPr/>
        </p:nvGraphicFramePr>
        <p:xfrm>
          <a:off x="8343675" y="2031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2089100"/>
                <a:gridCol w="1099800"/>
              </a:tblGrid>
              <a:tr h="24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000" u="none" cap="none" strike="noStrike"/>
                        <a:t>Feature</a:t>
                      </a:r>
                      <a:endParaRPr b="1" sz="1000" u="none" cap="none" strike="noStrike"/>
                    </a:p>
                  </a:txBody>
                  <a:tcPr marT="9525" marB="91425" marR="9525" marL="9525" anchor="ctr"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ko-KR" sz="1000" u="none" cap="none" strike="noStrike"/>
                        <a:t>Mean_Importance</a:t>
                      </a:r>
                      <a:endParaRPr b="1" sz="1000" u="none" cap="none" strike="noStrike"/>
                    </a:p>
                  </a:txBody>
                  <a:tcPr marT="9525" marB="91425" marR="9525" marL="9525" anchor="ctr">
                    <a:solidFill>
                      <a:srgbClr val="EDEDED"/>
                    </a:solidFill>
                  </a:tcPr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Min Temperature (Celsius)</a:t>
                      </a:r>
                      <a:endParaRPr sz="1000" u="none" cap="none" strike="noStrike"/>
                    </a:p>
                  </a:txBody>
                  <a:tcPr marT="9525" marB="91425" marR="9525" marL="95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0.3979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Dew Point Temp (Celsius)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0.0615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Min Supercool Temp (Celsius)</a:t>
                      </a:r>
                      <a:endParaRPr sz="1000" u="none" cap="none" strike="noStrike"/>
                    </a:p>
                  </a:txBody>
                  <a:tcPr marT="9525" marB="91425" marR="9525" marL="9525" anchor="ctr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0.0235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Region_Daejeon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0.0182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Vapor Pressure (hPa)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0.0171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Number of Tropical Nights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0.0154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Local Pressure (hPa)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0.0109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Cloud Cover (1/10)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0.0064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Region_Daegu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0.0005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Region_Seoul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0.0001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Region_Busan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0.0000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Region_Incheon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-0.0006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Avg Ground Temp (Celsius)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-0.0007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Region_Gwangju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-0.0008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  <a:tr h="26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Region_Ulsan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cap="none" strike="noStrike"/>
                        <a:t>-0.0014</a:t>
                      </a:r>
                      <a:endParaRPr sz="10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pic>
        <p:nvPicPr>
          <p:cNvPr id="232" name="Google Shape;232;g34aaec6188e_4_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2250" y="2725000"/>
            <a:ext cx="6849386" cy="354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aaec6188e_4_117"/>
          <p:cNvSpPr txBox="1"/>
          <p:nvPr>
            <p:ph idx="1" type="body"/>
          </p:nvPr>
        </p:nvSpPr>
        <p:spPr>
          <a:xfrm>
            <a:off x="839788" y="1422401"/>
            <a:ext cx="51579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/>
              <a:t>적용 모델</a:t>
            </a:r>
            <a:endParaRPr/>
          </a:p>
        </p:txBody>
      </p:sp>
      <p:sp>
        <p:nvSpPr>
          <p:cNvPr id="239" name="Google Shape;239;g34aaec6188e_4_117"/>
          <p:cNvSpPr txBox="1"/>
          <p:nvPr>
            <p:ph idx="2" type="body"/>
          </p:nvPr>
        </p:nvSpPr>
        <p:spPr>
          <a:xfrm>
            <a:off x="849312" y="2032000"/>
            <a:ext cx="5160900" cy="41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Linear regression 선형 회귀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Elastic Net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SVR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Decision Tree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Random Forest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AdaBoost Regression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XGB Regression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Ensemble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NN</a:t>
            </a:r>
            <a:endParaRPr/>
          </a:p>
        </p:txBody>
      </p:sp>
      <p:sp>
        <p:nvSpPr>
          <p:cNvPr id="240" name="Google Shape;240;g34aaec6188e_4_117"/>
          <p:cNvSpPr txBox="1"/>
          <p:nvPr>
            <p:ph idx="3" type="body"/>
          </p:nvPr>
        </p:nvSpPr>
        <p:spPr>
          <a:xfrm>
            <a:off x="6172200" y="1435101"/>
            <a:ext cx="5183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ko-KR"/>
              <a:t>평가 지표</a:t>
            </a:r>
            <a:endParaRPr/>
          </a:p>
        </p:txBody>
      </p:sp>
      <p:sp>
        <p:nvSpPr>
          <p:cNvPr id="241" name="Google Shape;241;g34aaec6188e_4_117"/>
          <p:cNvSpPr txBox="1"/>
          <p:nvPr>
            <p:ph idx="4" type="body"/>
          </p:nvPr>
        </p:nvSpPr>
        <p:spPr>
          <a:xfrm>
            <a:off x="6172200" y="2032000"/>
            <a:ext cx="5183100" cy="4157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Training time</a:t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MAE</a:t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RMSE</a:t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R²</a:t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✔"/>
            </a:pPr>
            <a:r>
              <a:rPr lang="ko-KR" sz="2000"/>
              <a:t>Adjusted R²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42" name="Google Shape;242;g34aaec6188e_4_117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-KR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모델링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4acf4e3131_2_18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모델링 및 모델 선정</a:t>
            </a:r>
            <a:endParaRPr/>
          </a:p>
        </p:txBody>
      </p:sp>
      <p:sp>
        <p:nvSpPr>
          <p:cNvPr id="249" name="Google Shape;249;g34acf4e3131_2_18"/>
          <p:cNvSpPr txBox="1"/>
          <p:nvPr>
            <p:ph idx="2" type="body"/>
          </p:nvPr>
        </p:nvSpPr>
        <p:spPr>
          <a:xfrm>
            <a:off x="588650" y="1382725"/>
            <a:ext cx="11003400" cy="270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50" name="Google Shape;250;g34acf4e3131_2_18"/>
          <p:cNvGraphicFramePr/>
          <p:nvPr/>
        </p:nvGraphicFramePr>
        <p:xfrm>
          <a:off x="838200" y="428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1108900"/>
                <a:gridCol w="5672225"/>
                <a:gridCol w="887825"/>
                <a:gridCol w="887825"/>
                <a:gridCol w="887825"/>
                <a:gridCol w="1059925"/>
              </a:tblGrid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모델명 및 변수</a:t>
                      </a:r>
                      <a:endParaRPr b="1" sz="1200"/>
                    </a:p>
                  </a:txBody>
                  <a:tcPr marT="82800" marB="54000" marR="9525" marL="46800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하이퍼파라미터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MAE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RMSE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adj-R^2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</a:tr>
              <a:tr h="1428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>
                          <a:solidFill>
                            <a:schemeClr val="dk1"/>
                          </a:solidFill>
                        </a:rPr>
                        <a:t>LinearRegression</a:t>
                      </a:r>
                      <a:endParaRPr b="1" sz="1200"/>
                    </a:p>
                  </a:txBody>
                  <a:tcPr marT="36000" marB="54000" marR="9525" marL="108000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17.8756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26.0379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0.5500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0.4608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X0</a:t>
                      </a:r>
                      <a:endParaRPr b="1" sz="1200" u="none" cap="none" strike="noStrike"/>
                    </a:p>
                  </a:txBody>
                  <a:tcPr marT="9525" marB="91425" marR="9525" marL="1143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[['fit_intercept', True]]</a:t>
                      </a:r>
                      <a:endParaRPr sz="1200" u="none" cap="none" strike="noStrike"/>
                    </a:p>
                  </a:txBody>
                  <a:tcPr marT="9525" marB="91425" marR="9525" marL="2286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17.8756</a:t>
                      </a:r>
                      <a:endParaRPr b="1"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26.0379</a:t>
                      </a:r>
                      <a:endParaRPr b="1"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0.5500</a:t>
                      </a:r>
                      <a:endParaRPr b="1"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0.4430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X1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[['fit_intercept', True]]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18.4389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27.0492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0.5143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0.4608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X2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[['fit_intercept', True]]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18.7447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27.3439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0.5037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0.4490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X3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[['fit_intercept', True]]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18.7317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27.1715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0.5099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0.4436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X4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[['fit_intercept', True]]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18.0165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26.8989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0.5197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0.4588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pic>
        <p:nvPicPr>
          <p:cNvPr id="251" name="Google Shape;251;g34acf4e3131_2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650" y="1382725"/>
            <a:ext cx="11003402" cy="264022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g34acf4e3131_2_18"/>
          <p:cNvSpPr/>
          <p:nvPr/>
        </p:nvSpPr>
        <p:spPr>
          <a:xfrm>
            <a:off x="9484650" y="4288400"/>
            <a:ext cx="1869300" cy="592500"/>
          </a:xfrm>
          <a:prstGeom prst="rect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목차</a:t>
            </a:r>
            <a:endParaRPr/>
          </a:p>
        </p:txBody>
      </p:sp>
      <p:sp>
        <p:nvSpPr>
          <p:cNvPr id="110" name="Google Shape;110;p2"/>
          <p:cNvSpPr txBox="1"/>
          <p:nvPr>
            <p:ph idx="1" type="body"/>
          </p:nvPr>
        </p:nvSpPr>
        <p:spPr>
          <a:xfrm>
            <a:off x="838200" y="1744725"/>
            <a:ext cx="10514100" cy="4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0. WBS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1. 개발 환경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2. 프로젝트 배경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3. 데이터 분석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4. 데이터 전처리 및 EDA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6. Feature 선택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7. 모델링 및 모델 선정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8. 종합 평가 및 해석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4acf4e3131_2_30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모델링 및 모델 선정</a:t>
            </a:r>
            <a:endParaRPr/>
          </a:p>
        </p:txBody>
      </p:sp>
      <p:sp>
        <p:nvSpPr>
          <p:cNvPr id="259" name="Google Shape;259;g34acf4e3131_2_30"/>
          <p:cNvSpPr txBox="1"/>
          <p:nvPr>
            <p:ph idx="2" type="body"/>
          </p:nvPr>
        </p:nvSpPr>
        <p:spPr>
          <a:xfrm>
            <a:off x="588650" y="1382725"/>
            <a:ext cx="11003400" cy="270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60" name="Google Shape;260;g34acf4e3131_2_30"/>
          <p:cNvGraphicFramePr/>
          <p:nvPr/>
        </p:nvGraphicFramePr>
        <p:xfrm>
          <a:off x="838200" y="428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1108900"/>
                <a:gridCol w="5672225"/>
                <a:gridCol w="887825"/>
                <a:gridCol w="887825"/>
                <a:gridCol w="887825"/>
                <a:gridCol w="1059925"/>
              </a:tblGrid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모델명 및 변수</a:t>
                      </a:r>
                      <a:endParaRPr b="1" sz="1200"/>
                    </a:p>
                  </a:txBody>
                  <a:tcPr marT="82800" marB="54000" marR="9525" marL="46800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하이퍼파라미터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MAE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RMSE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adj-R^2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</a:tr>
              <a:tr h="1428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>
                          <a:solidFill>
                            <a:schemeClr val="dk1"/>
                          </a:solidFill>
                        </a:rPr>
                        <a:t>ElasticNet</a:t>
                      </a:r>
                      <a:endParaRPr b="1" sz="1200"/>
                    </a:p>
                  </a:txBody>
                  <a:tcPr marT="36000" marB="54000" marR="9525" marL="108000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17.4554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26.1800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0.5451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0.4543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X0</a:t>
                      </a:r>
                      <a:endParaRPr b="1" sz="1200" u="none" cap="none" strike="noStrike"/>
                    </a:p>
                  </a:txBody>
                  <a:tcPr marT="9525" marB="91425" marR="9525" marL="1143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[['alpha', 0.1], ['l1_ratio', 0.9]]</a:t>
                      </a:r>
                      <a:endParaRPr sz="1200" u="none" cap="none" strike="noStrike"/>
                    </a:p>
                  </a:txBody>
                  <a:tcPr marT="9525" marB="91425" marR="9525" marL="2286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17.4554</a:t>
                      </a:r>
                      <a:endParaRPr b="1"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26.1800</a:t>
                      </a:r>
                      <a:endParaRPr b="1"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0.5451</a:t>
                      </a:r>
                      <a:endParaRPr b="1"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0.4369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X1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[['alpha', 0.1], ['l1_ratio', 0.9]]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18.3305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27.2108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0.5085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0.4543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X2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[['alpha', 0.1], ['l1_ratio', 0.9]]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18.7295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27.5966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0.4945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0.4387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X3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[['alpha', 0.1], ['l1_ratio', 0.9]]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18.6373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27.0568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0.5141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0.4483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X4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[['alpha', 0.1], ['l1_ratio', 0.9]]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18.0735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27.5692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0.4955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0.4315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pic>
        <p:nvPicPr>
          <p:cNvPr id="261" name="Google Shape;261;g34acf4e3131_2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651" y="1382726"/>
            <a:ext cx="11013501" cy="26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34acf4e3131_2_30"/>
          <p:cNvSpPr/>
          <p:nvPr/>
        </p:nvSpPr>
        <p:spPr>
          <a:xfrm>
            <a:off x="9484650" y="4288400"/>
            <a:ext cx="1869300" cy="592500"/>
          </a:xfrm>
          <a:prstGeom prst="rect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4acf4e3131_2_41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모델링 및 모델 선정</a:t>
            </a:r>
            <a:endParaRPr/>
          </a:p>
        </p:txBody>
      </p:sp>
      <p:sp>
        <p:nvSpPr>
          <p:cNvPr id="269" name="Google Shape;269;g34acf4e3131_2_41"/>
          <p:cNvSpPr txBox="1"/>
          <p:nvPr>
            <p:ph idx="2" type="body"/>
          </p:nvPr>
        </p:nvSpPr>
        <p:spPr>
          <a:xfrm>
            <a:off x="588650" y="1382725"/>
            <a:ext cx="11003400" cy="270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70" name="Google Shape;270;g34acf4e3131_2_41"/>
          <p:cNvGraphicFramePr/>
          <p:nvPr/>
        </p:nvGraphicFramePr>
        <p:xfrm>
          <a:off x="838200" y="428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1108900"/>
                <a:gridCol w="5672225"/>
                <a:gridCol w="887825"/>
                <a:gridCol w="887825"/>
                <a:gridCol w="887825"/>
                <a:gridCol w="1059925"/>
              </a:tblGrid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모델명 및 변수</a:t>
                      </a:r>
                      <a:endParaRPr b="1" sz="1200"/>
                    </a:p>
                  </a:txBody>
                  <a:tcPr marT="82800" marB="54000" marR="9525" marL="46800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하이퍼파라미터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MAE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RMSE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adj-R^2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</a:tr>
              <a:tr h="1428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>
                          <a:solidFill>
                            <a:schemeClr val="dk1"/>
                          </a:solidFill>
                        </a:rPr>
                        <a:t>SVR</a:t>
                      </a:r>
                      <a:endParaRPr b="1" sz="1200"/>
                    </a:p>
                  </a:txBody>
                  <a:tcPr marT="36000" marB="54000" marR="9525" marL="108000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8.5749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15.0810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0.8490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0.8299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X0</a:t>
                      </a:r>
                      <a:endParaRPr b="1" sz="1200" u="none" cap="none" strike="noStrike"/>
                    </a:p>
                  </a:txBody>
                  <a:tcPr marT="9525" marB="91425" marR="9525" marL="1143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[['C', 1000], ['epsilon', 0.8], ['kernel', 'rbf']]</a:t>
                      </a:r>
                      <a:endParaRPr sz="1200" u="none" cap="none" strike="noStrike"/>
                    </a:p>
                  </a:txBody>
                  <a:tcPr marT="9525" marB="91425" marR="9525" marL="2286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10.6197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17.8220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0.7892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0.7391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X1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[['C', 100], ['epsilon', 0.5], ['kernel', 'rbf']]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16.1237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25.6378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0.5637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0.5156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X2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[['C', 1000], ['epsilon', 0.8], ['kernel', 'rbf']]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14.2289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23.0950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0.6460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0.6069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X3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[['C', 1000], ['epsilon', 0.8], ['kernel', 'rbf']]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12.4068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21.9660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0.6797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0.6364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X4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[['C', 1000], ['epsilon', 0.3], ['kernel', 'rbf']]</a:t>
                      </a:r>
                      <a:endParaRPr sz="12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8.5749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15.0810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0.8490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0.8299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sp>
        <p:nvSpPr>
          <p:cNvPr id="271" name="Google Shape;271;g34acf4e3131_2_41"/>
          <p:cNvSpPr/>
          <p:nvPr/>
        </p:nvSpPr>
        <p:spPr>
          <a:xfrm>
            <a:off x="9484650" y="4288400"/>
            <a:ext cx="1869300" cy="592500"/>
          </a:xfrm>
          <a:prstGeom prst="rect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g34acf4e3131_2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4300" y="1382725"/>
            <a:ext cx="11003402" cy="270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4acf4e3131_2_55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모델링 및 모델 선정</a:t>
            </a:r>
            <a:endParaRPr/>
          </a:p>
        </p:txBody>
      </p:sp>
      <p:sp>
        <p:nvSpPr>
          <p:cNvPr id="279" name="Google Shape;279;g34acf4e3131_2_55"/>
          <p:cNvSpPr txBox="1"/>
          <p:nvPr>
            <p:ph idx="2" type="body"/>
          </p:nvPr>
        </p:nvSpPr>
        <p:spPr>
          <a:xfrm>
            <a:off x="588650" y="1382725"/>
            <a:ext cx="11003400" cy="270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80" name="Google Shape;280;g34acf4e3131_2_55"/>
          <p:cNvGraphicFramePr/>
          <p:nvPr/>
        </p:nvGraphicFramePr>
        <p:xfrm>
          <a:off x="838200" y="428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1108900"/>
                <a:gridCol w="5672225"/>
                <a:gridCol w="887825"/>
                <a:gridCol w="887825"/>
                <a:gridCol w="887825"/>
                <a:gridCol w="1059925"/>
              </a:tblGrid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모델명 및 변수</a:t>
                      </a:r>
                      <a:endParaRPr b="1" sz="1200"/>
                    </a:p>
                  </a:txBody>
                  <a:tcPr marT="82800" marB="54000" marR="9525" marL="46800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하이퍼파라미터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MAE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RMSE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adj-R^2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</a:tr>
              <a:tr h="1428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>
                          <a:solidFill>
                            <a:schemeClr val="dk1"/>
                          </a:solidFill>
                        </a:rPr>
                        <a:t>DecisionTreeRegressor</a:t>
                      </a:r>
                      <a:endParaRPr b="1" sz="1200"/>
                    </a:p>
                  </a:txBody>
                  <a:tcPr marT="36000" marB="54000" marR="9525" marL="108000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8.7085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14.3155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0.8640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0.8467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X0</a:t>
                      </a:r>
                      <a:endParaRPr b="1" sz="1200" u="none" cap="none" strike="noStrike"/>
                    </a:p>
                  </a:txBody>
                  <a:tcPr marT="9525" marB="91425" marR="9525" marL="1143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[['criterion', 'squared_error'], ['max_depth', 10], ['max_features', None], ['min_samples_leaf', 4], ['min_samples_split', 10]]</a:t>
                      </a:r>
                      <a:endParaRPr sz="800" u="none" cap="none" strike="noStrike"/>
                    </a:p>
                  </a:txBody>
                  <a:tcPr marT="9525" marB="91425" marR="9525" marL="2286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11.1484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17.8704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0.7880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0.7376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X1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[['criterion', 'absolute_error'], ['max_depth', 10], ['max_features', None], ['min_samples_leaf', 2], ['min_samples_split', 10]]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16.2500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28.7647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0.4508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0.3902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X2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[['criterion', 'absolute_error'], ['max_depth', 10], ['max_features', None], ['min_samples_leaf', 4], ['min_samples_split', 10]]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16.5461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29.1609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0.4356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0.3733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X3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[['criterion', 'squared_error'], ['max_depth', 10], ['max_features', None], ['min_samples_leaf', 2], ['min_samples_split', 5]]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10.2477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17.3008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0.8013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0.7744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X4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[['criterion', 'squared_error'], ['max_depth', 7], ['max_features', None], ['min_samples_leaf', 2], ['min_samples_split', 10]]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8.7085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14.3155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0.8640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0.8467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pic>
        <p:nvPicPr>
          <p:cNvPr id="281" name="Google Shape;281;g34acf4e3131_2_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4300" y="1382725"/>
            <a:ext cx="11003402" cy="270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g34acf4e3131_2_55"/>
          <p:cNvSpPr/>
          <p:nvPr/>
        </p:nvSpPr>
        <p:spPr>
          <a:xfrm>
            <a:off x="9484650" y="4288400"/>
            <a:ext cx="1869300" cy="592500"/>
          </a:xfrm>
          <a:prstGeom prst="rect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4acf4e3131_2_66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모델링 및 모델 선정</a:t>
            </a:r>
            <a:endParaRPr/>
          </a:p>
        </p:txBody>
      </p:sp>
      <p:sp>
        <p:nvSpPr>
          <p:cNvPr id="289" name="Google Shape;289;g34acf4e3131_2_66"/>
          <p:cNvSpPr txBox="1"/>
          <p:nvPr>
            <p:ph idx="2" type="body"/>
          </p:nvPr>
        </p:nvSpPr>
        <p:spPr>
          <a:xfrm>
            <a:off x="588650" y="1382725"/>
            <a:ext cx="11003400" cy="270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90" name="Google Shape;290;g34acf4e3131_2_66"/>
          <p:cNvGraphicFramePr/>
          <p:nvPr/>
        </p:nvGraphicFramePr>
        <p:xfrm>
          <a:off x="838200" y="428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1108900"/>
                <a:gridCol w="5672225"/>
                <a:gridCol w="887825"/>
                <a:gridCol w="887825"/>
                <a:gridCol w="887825"/>
                <a:gridCol w="1059925"/>
              </a:tblGrid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모델명 및 변수</a:t>
                      </a:r>
                      <a:endParaRPr b="1" sz="1200"/>
                    </a:p>
                  </a:txBody>
                  <a:tcPr marT="82800" marB="54000" marR="9525" marL="46800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하이퍼파라미터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MAE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RMSE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adj-R^2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</a:tr>
              <a:tr h="1428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>
                          <a:solidFill>
                            <a:schemeClr val="dk1"/>
                          </a:solidFill>
                        </a:rPr>
                        <a:t>RandomForestRegressor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36000" marB="54000" marR="9525" marL="108000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7.5248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12.8712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0.8900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0.8761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X0</a:t>
                      </a:r>
                      <a:endParaRPr b="1" sz="1200" u="none" cap="none" strike="noStrike"/>
                    </a:p>
                  </a:txBody>
                  <a:tcPr marT="9525" marB="91425" marR="9525" marL="1143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[['bootstrap', True], ['max_depth', 20], ['min_samples_leaf', 1], ['min_samples_split', 2], ['n_estimators', 50]]</a:t>
                      </a:r>
                      <a:endParaRPr sz="800" u="none" cap="none" strike="noStrike"/>
                    </a:p>
                  </a:txBody>
                  <a:tcPr marT="9525" marB="91425" marR="9525" marL="2286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8.2678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13.8878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0.8720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0.8415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X1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[['bootstrap', True], ['max_depth', 20], ['min_samples_leaf', 1], ['min_samples_split', 2], ['n_estimators', 100]]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12.8444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20.7886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0.7131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0.6815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X2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[['bootstrap', True], ['max_depth', None], ['min_samples_leaf', 1], ['min_samples_split', 2], ['n_estimators', 100]]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12.8429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20.9419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0.7089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0.6768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X3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[['bootstrap', True], ['max_depth', 20], ['min_samples_leaf', 1], ['min_samples_split', 2], ['n_estimators', 50]]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8.9421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15.3719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0.8432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0.8219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X4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[['bootstrap', True], ['max_depth', 20], ['min_samples_leaf', 1], ['min_samples_split', 2], ['n_estimators', 100]]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7.5248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12.8712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0.8900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0.8761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pic>
        <p:nvPicPr>
          <p:cNvPr id="291" name="Google Shape;291;g34acf4e3131_2_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650" y="1382725"/>
            <a:ext cx="11003402" cy="270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g34acf4e3131_2_66"/>
          <p:cNvSpPr/>
          <p:nvPr/>
        </p:nvSpPr>
        <p:spPr>
          <a:xfrm>
            <a:off x="9484650" y="4288400"/>
            <a:ext cx="1869300" cy="592500"/>
          </a:xfrm>
          <a:prstGeom prst="rect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4acf4e3131_2_78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모델링 및 모델 선정</a:t>
            </a:r>
            <a:endParaRPr/>
          </a:p>
        </p:txBody>
      </p:sp>
      <p:sp>
        <p:nvSpPr>
          <p:cNvPr id="299" name="Google Shape;299;g34acf4e3131_2_78"/>
          <p:cNvSpPr txBox="1"/>
          <p:nvPr>
            <p:ph idx="2" type="body"/>
          </p:nvPr>
        </p:nvSpPr>
        <p:spPr>
          <a:xfrm>
            <a:off x="588650" y="1382725"/>
            <a:ext cx="11003400" cy="270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00" name="Google Shape;300;g34acf4e3131_2_78"/>
          <p:cNvGraphicFramePr/>
          <p:nvPr/>
        </p:nvGraphicFramePr>
        <p:xfrm>
          <a:off x="838200" y="428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1108900"/>
                <a:gridCol w="5672225"/>
                <a:gridCol w="887825"/>
                <a:gridCol w="887825"/>
                <a:gridCol w="887825"/>
                <a:gridCol w="1059925"/>
              </a:tblGrid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모델명 및 변수</a:t>
                      </a:r>
                      <a:endParaRPr b="1" sz="1200"/>
                    </a:p>
                  </a:txBody>
                  <a:tcPr marT="82800" marB="54000" marR="9525" marL="46800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하이퍼파라미터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MAE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RMSE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adj-R^2</a:t>
                      </a:r>
                      <a:endParaRPr b="1" sz="1200"/>
                    </a:p>
                  </a:txBody>
                  <a:tcPr marT="82800" marB="54000" marR="9525" marL="9525" anchor="ctr">
                    <a:solidFill>
                      <a:srgbClr val="8EA9DB"/>
                    </a:solidFill>
                  </a:tcPr>
                </a:tc>
              </a:tr>
              <a:tr h="1428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>
                          <a:solidFill>
                            <a:schemeClr val="dk1"/>
                          </a:solidFill>
                        </a:rPr>
                        <a:t>AdaBoostRegressor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36000" marB="54000" marR="9525" marL="108000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10.7804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15.8642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0.8329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0.8118</a:t>
                      </a:r>
                      <a:endParaRPr b="1" sz="1200"/>
                    </a:p>
                  </a:txBody>
                  <a:tcPr marT="9525" marB="18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X0</a:t>
                      </a:r>
                      <a:endParaRPr b="1" sz="1200" u="none" cap="none" strike="noStrike"/>
                    </a:p>
                  </a:txBody>
                  <a:tcPr marT="9525" marB="91425" marR="9525" marL="1143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[['learning_rate', 0.05], ['n_estimators', 400]]</a:t>
                      </a:r>
                      <a:endParaRPr/>
                    </a:p>
                  </a:txBody>
                  <a:tcPr marT="9525" marB="91425" marR="9525" marL="2286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11.0795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16.2933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0.8237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0.7818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X1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[['learning_rate', 0.1], ['n_estimators', 200]]</a:t>
                      </a:r>
                      <a:endParaRPr sz="1200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15.1500</a:t>
                      </a:r>
                      <a:endParaRPr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22.6163</a:t>
                      </a:r>
                      <a:endParaRPr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0.6605</a:t>
                      </a:r>
                      <a:endParaRPr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0.6230</a:t>
                      </a:r>
                      <a:endParaRPr sz="1200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X2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[['learning_rate', 0.05], ['n_estimators', 300]]</a:t>
                      </a:r>
                      <a:endParaRPr sz="1200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15.3382</a:t>
                      </a:r>
                      <a:endParaRPr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22.7678</a:t>
                      </a:r>
                      <a:endParaRPr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0.6559</a:t>
                      </a:r>
                      <a:endParaRPr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0.6180</a:t>
                      </a:r>
                      <a:endParaRPr sz="1200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X3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[['learning_rate', 0.1], ['n_estimators', 300]]</a:t>
                      </a:r>
                      <a:endParaRPr sz="1200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11.4504</a:t>
                      </a:r>
                      <a:endParaRPr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16.6787</a:t>
                      </a:r>
                      <a:endParaRPr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0.8154</a:t>
                      </a:r>
                      <a:endParaRPr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0.7904</a:t>
                      </a:r>
                      <a:endParaRPr sz="1200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X4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[['learning_rate', 0.05], ['n_estimators', 500]]</a:t>
                      </a:r>
                      <a:endParaRPr sz="1200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10.7804</a:t>
                      </a:r>
                      <a:endParaRPr b="1"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15.8642</a:t>
                      </a:r>
                      <a:endParaRPr b="1"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0.8329</a:t>
                      </a:r>
                      <a:endParaRPr b="1" sz="1200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0.8118</a:t>
                      </a:r>
                      <a:endParaRPr b="1" sz="1200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pic>
        <p:nvPicPr>
          <p:cNvPr id="301" name="Google Shape;301;g34acf4e3131_2_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650" y="1382725"/>
            <a:ext cx="11003402" cy="270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g34acf4e3131_2_78"/>
          <p:cNvSpPr/>
          <p:nvPr/>
        </p:nvSpPr>
        <p:spPr>
          <a:xfrm>
            <a:off x="9484650" y="4288400"/>
            <a:ext cx="1869300" cy="592500"/>
          </a:xfrm>
          <a:prstGeom prst="rect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4acf4e3131_2_91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모델링 및 모델 선정</a:t>
            </a:r>
            <a:endParaRPr/>
          </a:p>
        </p:txBody>
      </p:sp>
      <p:sp>
        <p:nvSpPr>
          <p:cNvPr id="309" name="Google Shape;309;g34acf4e3131_2_91"/>
          <p:cNvSpPr txBox="1"/>
          <p:nvPr>
            <p:ph idx="2" type="body"/>
          </p:nvPr>
        </p:nvSpPr>
        <p:spPr>
          <a:xfrm>
            <a:off x="588650" y="1382725"/>
            <a:ext cx="11003400" cy="270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10" name="Google Shape;310;g34acf4e3131_2_91"/>
          <p:cNvGraphicFramePr/>
          <p:nvPr/>
        </p:nvGraphicFramePr>
        <p:xfrm>
          <a:off x="838200" y="428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1108900"/>
                <a:gridCol w="5672225"/>
                <a:gridCol w="887825"/>
                <a:gridCol w="887825"/>
                <a:gridCol w="887825"/>
                <a:gridCol w="1059925"/>
              </a:tblGrid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모델명 및 변수</a:t>
                      </a:r>
                      <a:endParaRPr b="1" sz="1200"/>
                    </a:p>
                  </a:txBody>
                  <a:tcPr marT="82800" marB="54000" marR="9525" marL="46800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하이퍼파라미터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MAE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RMSE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R^2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adj-R^2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</a:tr>
              <a:tr h="1428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>
                          <a:solidFill>
                            <a:schemeClr val="dk1"/>
                          </a:solidFill>
                        </a:rPr>
                        <a:t>XGBRegressor</a:t>
                      </a:r>
                      <a:endParaRPr b="1" sz="1200"/>
                    </a:p>
                  </a:txBody>
                  <a:tcPr marT="36000" marB="54000" marR="9525" marL="108000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6.5490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10.8937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0.9212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0.9025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X0</a:t>
                      </a:r>
                      <a:endParaRPr b="1" sz="1200" u="none" cap="none" strike="noStrike"/>
                    </a:p>
                  </a:txBody>
                  <a:tcPr marT="9525" marB="91425" marR="9525" marL="1143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u="none" cap="none" strike="noStrike"/>
                        <a:t>[['learning_rate', 0.1], ['max_depth', 5], ['n_estimators', 300]]</a:t>
                      </a:r>
                      <a:endParaRPr sz="1100" u="none" cap="none" strike="noStrike"/>
                    </a:p>
                  </a:txBody>
                  <a:tcPr marT="9525" marB="91425" marR="9525" marL="2286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6.5490</a:t>
                      </a:r>
                      <a:endParaRPr b="1"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10.8937</a:t>
                      </a:r>
                      <a:endParaRPr b="1"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0.9212</a:t>
                      </a:r>
                      <a:endParaRPr b="1"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0.9025</a:t>
                      </a:r>
                      <a:endParaRPr b="1"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X1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u="none" cap="none" strike="noStrike"/>
                        <a:t>[['learning_rate', 0.1], ['max_depth', 5], ['n_estimators', 100]]</a:t>
                      </a:r>
                      <a:endParaRPr sz="11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13.5465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23.2151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0.6423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0.6028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X2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u="none" cap="none" strike="noStrike"/>
                        <a:t>[['learning_rate', 0.05], ['max_depth', 5], ['n_estimators', 300]]</a:t>
                      </a:r>
                      <a:endParaRPr sz="11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14.2288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24.3906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0.6051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0.5616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X3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u="none" cap="none" strike="noStrike"/>
                        <a:t>[['learning_rate', 0.05], ['max_depth', 7], ['n_estimators', 300]]</a:t>
                      </a:r>
                      <a:endParaRPr sz="11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7.3439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12.7799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0.8916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0.8769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X4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u="none" cap="none" strike="noStrike"/>
                        <a:t>[['learning_rate', 0.1], ['max_depth', 3], ['n_estimators', 300]]</a:t>
                      </a:r>
                      <a:endParaRPr sz="11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6.7528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11.7341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0.9086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0.8970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pic>
        <p:nvPicPr>
          <p:cNvPr id="311" name="Google Shape;311;g34acf4e3131_2_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650" y="1382725"/>
            <a:ext cx="11003402" cy="270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g34acf4e3131_2_91"/>
          <p:cNvSpPr/>
          <p:nvPr/>
        </p:nvSpPr>
        <p:spPr>
          <a:xfrm>
            <a:off x="9484650" y="4288400"/>
            <a:ext cx="1869300" cy="592500"/>
          </a:xfrm>
          <a:prstGeom prst="rect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4acf4e3131_2_106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모델링 및 모델 선정</a:t>
            </a:r>
            <a:endParaRPr/>
          </a:p>
        </p:txBody>
      </p:sp>
      <p:sp>
        <p:nvSpPr>
          <p:cNvPr id="319" name="Google Shape;319;g34acf4e3131_2_106"/>
          <p:cNvSpPr txBox="1"/>
          <p:nvPr>
            <p:ph idx="2" type="body"/>
          </p:nvPr>
        </p:nvSpPr>
        <p:spPr>
          <a:xfrm>
            <a:off x="588650" y="1382725"/>
            <a:ext cx="11003400" cy="270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20" name="Google Shape;320;g34acf4e3131_2_106"/>
          <p:cNvGraphicFramePr/>
          <p:nvPr/>
        </p:nvGraphicFramePr>
        <p:xfrm>
          <a:off x="838200" y="428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1108900"/>
                <a:gridCol w="5672225"/>
                <a:gridCol w="887825"/>
                <a:gridCol w="887825"/>
                <a:gridCol w="887825"/>
                <a:gridCol w="1059925"/>
              </a:tblGrid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모델명 및 변수</a:t>
                      </a:r>
                      <a:endParaRPr b="1" sz="1200"/>
                    </a:p>
                  </a:txBody>
                  <a:tcPr marT="82800" marB="54000" marR="9525" marL="46800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하이퍼파라미터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MAE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RMSE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R^2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adj-R^2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</a:tr>
              <a:tr h="1428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>
                          <a:solidFill>
                            <a:schemeClr val="dk1"/>
                          </a:solidFill>
                        </a:rPr>
                        <a:t>Stacking</a:t>
                      </a:r>
                      <a:endParaRPr b="1" sz="1200"/>
                    </a:p>
                  </a:txBody>
                  <a:tcPr marT="36000" marB="54000" marR="9525" marL="108000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8.2612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12.8478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0.8904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0.8765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X0</a:t>
                      </a:r>
                      <a:endParaRPr b="1" sz="1200" u="none" cap="none" strike="noStrike"/>
                    </a:p>
                  </a:txBody>
                  <a:tcPr marT="9525" marB="91425" marR="9525" marL="1143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[['Meta', 'XGBRegressor'], ['RandomForestRegressor', 'SVR', 'AdaBoostRegressor', 'LinearRegression', 'ElasticNet']]</a:t>
                      </a:r>
                      <a:endParaRPr sz="800" u="none" cap="none" strike="noStrike"/>
                    </a:p>
                  </a:txBody>
                  <a:tcPr marT="9525" marB="91425" marR="9525" marL="2286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8.2612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12.9810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0.8882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0.8616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X1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[['Meta', 'RandomForestRegressor'], ['XGBRegressor', 'AdaBoostRegressor', 'SVR', 'LinearRegression']]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13.4127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22.1816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0.6734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0.6374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X2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[['Meta', 'RandomForestRegressor'], ['SVR', 'XGBRegressor', 'LinearRegression']]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12.7824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20.8621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0.7111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0.6792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X3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[['Meta', 'XGBRegressor'], ['RandomForestRegressor', 'DecisionTreeRegressor']]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9.3823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15.0391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0.8499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0.8296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X4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800" u="none" cap="none" strike="noStrike"/>
                        <a:t>[['Meta', 'XGBRegressor'], ['RandomForestRegressor', 'AdaBoostRegressor']]</a:t>
                      </a:r>
                      <a:endParaRPr sz="8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8.2825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12.8478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0.8904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0.8765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sp>
        <p:nvSpPr>
          <p:cNvPr id="321" name="Google Shape;321;g34acf4e3131_2_106"/>
          <p:cNvSpPr/>
          <p:nvPr/>
        </p:nvSpPr>
        <p:spPr>
          <a:xfrm>
            <a:off x="9484650" y="4288400"/>
            <a:ext cx="1869300" cy="592500"/>
          </a:xfrm>
          <a:prstGeom prst="rect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2" name="Google Shape;322;g34acf4e3131_2_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650" y="1382725"/>
            <a:ext cx="11003402" cy="270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4acf4e3131_2_135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모델링 및 모델 선정</a:t>
            </a:r>
            <a:endParaRPr/>
          </a:p>
        </p:txBody>
      </p:sp>
      <p:graphicFrame>
        <p:nvGraphicFramePr>
          <p:cNvPr id="329" name="Google Shape;329;g34acf4e3131_2_135"/>
          <p:cNvGraphicFramePr/>
          <p:nvPr/>
        </p:nvGraphicFramePr>
        <p:xfrm>
          <a:off x="838200" y="428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{94A8B682-97B4-4CED-AE03-358AA8B5514A}</a:tableStyleId>
              </a:tblPr>
              <a:tblGrid>
                <a:gridCol w="1108900"/>
                <a:gridCol w="5672225"/>
                <a:gridCol w="887825"/>
                <a:gridCol w="887825"/>
                <a:gridCol w="887825"/>
                <a:gridCol w="1059925"/>
              </a:tblGrid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모델명 및 변수</a:t>
                      </a:r>
                      <a:endParaRPr b="1" sz="1200"/>
                    </a:p>
                  </a:txBody>
                  <a:tcPr marT="82800" marB="54000" marR="9525" marL="46800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하이퍼파라미터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MAE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최소 : RMSE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R^2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최대 : adj-R^2</a:t>
                      </a:r>
                      <a:endParaRPr b="1" sz="1200"/>
                    </a:p>
                  </a:txBody>
                  <a:tcPr marT="82800" marB="54000" marR="9525" marL="9525" anchor="ctr"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A9DB"/>
                    </a:solidFill>
                  </a:tcPr>
                </a:tc>
              </a:tr>
              <a:tr h="1428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>
                          <a:solidFill>
                            <a:schemeClr val="dk1"/>
                          </a:solidFill>
                        </a:rPr>
                        <a:t>Neural Network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36000" marB="54000" marR="9525" marL="108000" anchor="ctr">
                    <a:lnT cap="flat" cmpd="sng" w="477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9.3394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15.5196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0.8401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0.8288</a:t>
                      </a:r>
                      <a:endParaRPr b="1" sz="1200" u="none" cap="none" strike="noStrike"/>
                    </a:p>
                  </a:txBody>
                  <a:tcPr marT="9525" marB="18000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X0</a:t>
                      </a:r>
                      <a:endParaRPr b="1" sz="1200" u="none" cap="none" strike="noStrike"/>
                    </a:p>
                  </a:txBody>
                  <a:tcPr marT="9525" marB="91425" marR="9525" marL="1143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1000" u="none" cap="none" strike="noStrike"/>
                        <a:t>activation: tanh, batch_size: 16, epochs: 100 , l2: 0.001 , optimizer: adam , units: 128</a:t>
                      </a:r>
                      <a:endParaRPr sz="1000" u="none" cap="none" strike="noStrike"/>
                    </a:p>
                  </a:txBody>
                  <a:tcPr marT="9525" marB="91425" marR="9525" marL="228600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10.4655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18.6264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0.7697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0.715</a:t>
                      </a:r>
                      <a:endParaRPr sz="1200" u="none" cap="none" strike="noStrike"/>
                    </a:p>
                  </a:txBody>
                  <a:tcPr marT="9525" marB="91425" marR="9525" marL="9525" anchor="ctr">
                    <a:lnT cap="flat" cmpd="sng" w="95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X1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1000" u="none" cap="none" strike="noStrike"/>
                        <a:t>activation: tanh, batch_size: 32, epochs: 100, l2: 0.001, optimizer: adam, units: 64</a:t>
                      </a:r>
                      <a:endParaRPr sz="10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16.6001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26.7464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0.5252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0.4728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X2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1000" u="none" cap="none" strike="noStrike"/>
                        <a:t>activation: relu, batch_size: 32, epochs: 150, l2: 0.001, optimizer: adam, units: 128</a:t>
                      </a:r>
                      <a:endParaRPr sz="10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12.0292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20.0586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0.7329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0.6799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X3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1000" u="none" cap="none" strike="noStrike"/>
                        <a:t>activation: relu, batch_size: 16, epochs: 100, l2: 0.0001, optimizer: adam, units: 64</a:t>
                      </a:r>
                      <a:endParaRPr sz="10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15.6502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24.6718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0.596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0.5642</a:t>
                      </a:r>
                      <a:endParaRPr sz="1200" u="none" cap="none" strike="noStrike"/>
                    </a:p>
                  </a:txBody>
                  <a:tcPr marT="9525" marB="91425" marR="9525" marL="95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X4</a:t>
                      </a:r>
                      <a:endParaRPr b="1" sz="1200" u="none" cap="none" strike="noStrike"/>
                    </a:p>
                  </a:txBody>
                  <a:tcPr marT="9525" marB="91425" marR="9525" marL="1143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1000" u="none" cap="none" strike="noStrike"/>
                        <a:t>activation: tanh, batch_size: 16, epochs: 100, l2: 0.0001, optimizer: adam, units: 256</a:t>
                      </a:r>
                      <a:endParaRPr sz="1000" u="none" cap="none" strike="noStrike"/>
                    </a:p>
                  </a:txBody>
                  <a:tcPr marT="9525" marB="91425" marR="9525" marL="22860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9.3394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15.5196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0.8401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/>
                        <a:t>0.8288</a:t>
                      </a:r>
                      <a:endParaRPr b="1" sz="1200" u="none" cap="none" strike="noStrike"/>
                    </a:p>
                  </a:txBody>
                  <a:tcPr marT="9525" marB="91425" marR="9525" marL="9525" anchor="ctr"/>
                </a:tc>
              </a:tr>
            </a:tbl>
          </a:graphicData>
        </a:graphic>
      </p:graphicFrame>
      <p:pic>
        <p:nvPicPr>
          <p:cNvPr id="330" name="Google Shape;330;g34acf4e3131_2_135" title="1.png"/>
          <p:cNvPicPr preferRelativeResize="0"/>
          <p:nvPr/>
        </p:nvPicPr>
        <p:blipFill rotWithShape="1">
          <a:blip r:embed="rId3">
            <a:alphaModFix/>
          </a:blip>
          <a:srcRect b="48903" l="0" r="0" t="0"/>
          <a:stretch/>
        </p:blipFill>
        <p:spPr>
          <a:xfrm>
            <a:off x="588650" y="1827800"/>
            <a:ext cx="6645050" cy="225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g34acf4e3131_2_135" title="1.png"/>
          <p:cNvPicPr preferRelativeResize="0"/>
          <p:nvPr/>
        </p:nvPicPr>
        <p:blipFill rotWithShape="1">
          <a:blip r:embed="rId3">
            <a:alphaModFix/>
          </a:blip>
          <a:srcRect b="1082" l="0" r="33114" t="49267"/>
          <a:stretch/>
        </p:blipFill>
        <p:spPr>
          <a:xfrm>
            <a:off x="7180150" y="1830838"/>
            <a:ext cx="4488101" cy="221635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g34acf4e3131_2_135"/>
          <p:cNvSpPr txBox="1"/>
          <p:nvPr>
            <p:ph idx="1" type="body"/>
          </p:nvPr>
        </p:nvSpPr>
        <p:spPr>
          <a:xfrm>
            <a:off x="4748000" y="1306525"/>
            <a:ext cx="2670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 sz="2100"/>
              <a:t>Neural Network</a:t>
            </a:r>
            <a:endParaRPr sz="2100"/>
          </a:p>
        </p:txBody>
      </p:sp>
      <p:sp>
        <p:nvSpPr>
          <p:cNvPr id="333" name="Google Shape;333;g34acf4e3131_2_135"/>
          <p:cNvSpPr/>
          <p:nvPr/>
        </p:nvSpPr>
        <p:spPr>
          <a:xfrm>
            <a:off x="9484650" y="4288400"/>
            <a:ext cx="1869300" cy="592500"/>
          </a:xfrm>
          <a:prstGeom prst="rect">
            <a:avLst/>
          </a:prstGeom>
          <a:solidFill>
            <a:srgbClr val="FFFFFF">
              <a:alpha val="0"/>
            </a:srgbClr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/>
          <p:nvPr>
            <p:ph type="title"/>
          </p:nvPr>
        </p:nvSpPr>
        <p:spPr>
          <a:xfrm>
            <a:off x="838250" y="14947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/>
              <a:t>모델링 및 모델 선정</a:t>
            </a:r>
            <a:endParaRPr/>
          </a:p>
        </p:txBody>
      </p:sp>
      <p:sp>
        <p:nvSpPr>
          <p:cNvPr id="339" name="Google Shape;339;p21"/>
          <p:cNvSpPr txBox="1"/>
          <p:nvPr>
            <p:ph idx="1" type="body"/>
          </p:nvPr>
        </p:nvSpPr>
        <p:spPr>
          <a:xfrm>
            <a:off x="838988" y="1000226"/>
            <a:ext cx="10514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각 모델별 최고 성능 확인</a:t>
            </a:r>
            <a:endParaRPr/>
          </a:p>
        </p:txBody>
      </p:sp>
      <p:graphicFrame>
        <p:nvGraphicFramePr>
          <p:cNvPr id="340" name="Google Shape;340;p21"/>
          <p:cNvGraphicFramePr/>
          <p:nvPr/>
        </p:nvGraphicFramePr>
        <p:xfrm>
          <a:off x="881450" y="16418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{141E66BA-282A-4215-8516-CC5C408AFF51}</a:tableStyleId>
              </a:tblPr>
              <a:tblGrid>
                <a:gridCol w="2085825"/>
                <a:gridCol w="2085825"/>
                <a:gridCol w="2085825"/>
                <a:gridCol w="2085825"/>
                <a:gridCol w="2085825"/>
              </a:tblGrid>
              <a:tr h="484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ko-KR" sz="2000" u="none" cap="none" strike="noStrike"/>
                        <a:t>Rank </a:t>
                      </a:r>
                      <a:endParaRPr b="1" sz="20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-101600" lvl="0" marL="228600" marR="0" rtl="0" algn="l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b="1" lang="ko-KR" sz="2000" u="none" cap="none" strike="noStrike"/>
                        <a:t>Model</a:t>
                      </a:r>
                      <a:endParaRPr b="1" sz="20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ko-KR" sz="2000" u="none" cap="none" strike="noStrike"/>
                        <a:t>Feature </a:t>
                      </a:r>
                      <a:endParaRPr b="1" sz="20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ko-KR" sz="2000" u="none" cap="none" strike="noStrike"/>
                        <a:t>Adjusted R²</a:t>
                      </a:r>
                      <a:endParaRPr b="1" sz="20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ko-KR" sz="2000" u="none" cap="none" strike="noStrike"/>
                        <a:t>R²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484150">
                <a:tc>
                  <a:txBody>
                    <a:bodyPr/>
                    <a:lstStyle/>
                    <a:p>
                      <a:pPr indent="0" lvl="0" marL="144000" marR="14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u="none" cap="none" strike="noStrike"/>
                        <a:t>XGBoost</a:t>
                      </a:r>
                      <a:endParaRPr sz="1300" u="none" cap="none" strike="noStrike"/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X0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0.9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0.92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484150">
                <a:tc>
                  <a:txBody>
                    <a:bodyPr/>
                    <a:lstStyle/>
                    <a:p>
                      <a:pPr indent="0" lvl="0" marL="144000" marR="14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u="none" cap="none" strike="noStrike"/>
                        <a:t>Random Forest</a:t>
                      </a:r>
                      <a:endParaRPr sz="1300" u="none" cap="none" strike="noStrike"/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X4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0.87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0.89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4150">
                <a:tc>
                  <a:txBody>
                    <a:bodyPr/>
                    <a:lstStyle/>
                    <a:p>
                      <a:pPr indent="0" lvl="0" marL="144000" marR="14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u="none" cap="none" strike="noStrike"/>
                        <a:t>앙상블-Stacking</a:t>
                      </a:r>
                      <a:endParaRPr sz="1300" u="none" cap="none" strike="noStrike"/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X4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0.87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0.89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4150">
                <a:tc>
                  <a:txBody>
                    <a:bodyPr/>
                    <a:lstStyle/>
                    <a:p>
                      <a:pPr indent="0" lvl="0" marL="144000" marR="14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u="none" cap="none" strike="noStrike"/>
                        <a:t>DecisionTree</a:t>
                      </a:r>
                      <a:endParaRPr sz="1300" u="none" cap="none" strike="noStrike"/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X4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0.84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0.86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4150">
                <a:tc>
                  <a:txBody>
                    <a:bodyPr/>
                    <a:lstStyle/>
                    <a:p>
                      <a:pPr indent="0" lvl="0" marL="144000" marR="14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4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u="none" cap="none" strike="noStrike"/>
                        <a:t>SVR</a:t>
                      </a:r>
                      <a:endParaRPr sz="1300" u="none" cap="none" strike="noStrike"/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X4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0.82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0.84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4150">
                <a:tc>
                  <a:txBody>
                    <a:bodyPr/>
                    <a:lstStyle/>
                    <a:p>
                      <a:pPr indent="0" lvl="0" marL="144000" marR="14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4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u="none" cap="none" strike="noStrike"/>
                        <a:t>Neural Network</a:t>
                      </a:r>
                      <a:endParaRPr sz="1300" u="none" cap="none" strike="noStrike"/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X4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0.82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0.84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4150">
                <a:tc>
                  <a:txBody>
                    <a:bodyPr/>
                    <a:lstStyle/>
                    <a:p>
                      <a:pPr indent="0" lvl="0" marL="144000" marR="14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5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u="none" cap="none" strike="noStrike"/>
                        <a:t>AdaBoost</a:t>
                      </a:r>
                      <a:endParaRPr sz="1300" u="none" cap="none" strike="noStrike"/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X4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0.81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0.83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4150">
                <a:tc>
                  <a:txBody>
                    <a:bodyPr/>
                    <a:lstStyle/>
                    <a:p>
                      <a:pPr indent="0" lvl="0" marL="144000" marR="14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6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u="none" cap="none" strike="noStrike"/>
                        <a:t>Linear Regressor </a:t>
                      </a:r>
                      <a:endParaRPr sz="1300" u="none" cap="none" strike="noStrike"/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X1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0.46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0.51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4150">
                <a:tc>
                  <a:txBody>
                    <a:bodyPr/>
                    <a:lstStyle/>
                    <a:p>
                      <a:pPr indent="0" lvl="0" marL="144000" marR="14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7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u="none" cap="none" strike="noStrike"/>
                        <a:t>Elastic Net</a:t>
                      </a:r>
                      <a:endParaRPr sz="1300" u="none" cap="none" strike="noStrike"/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X1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0.45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144000" marR="14400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0.5</a:t>
                      </a:r>
                      <a:endParaRPr sz="14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525" marB="91425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4aaec6188e_7_75"/>
          <p:cNvSpPr txBox="1"/>
          <p:nvPr>
            <p:ph type="title"/>
          </p:nvPr>
        </p:nvSpPr>
        <p:spPr>
          <a:xfrm>
            <a:off x="838200" y="38397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 sz="4200"/>
              <a:t>종합 평가 및 해석  </a:t>
            </a:r>
            <a:endParaRPr sz="6200"/>
          </a:p>
        </p:txBody>
      </p:sp>
      <p:sp>
        <p:nvSpPr>
          <p:cNvPr id="346" name="Google Shape;346;g34aaec6188e_7_75"/>
          <p:cNvSpPr txBox="1"/>
          <p:nvPr>
            <p:ph idx="1" type="body"/>
          </p:nvPr>
        </p:nvSpPr>
        <p:spPr>
          <a:xfrm>
            <a:off x="838938" y="1232401"/>
            <a:ext cx="10514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2023년까지의 데이터를 통해 실제 2024년(New Data)를 제대로 예측하였는가?</a:t>
            </a:r>
            <a:endParaRPr/>
          </a:p>
        </p:txBody>
      </p:sp>
      <p:pic>
        <p:nvPicPr>
          <p:cNvPr id="347" name="Google Shape;347;g34aaec6188e_7_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51400" y="1981800"/>
            <a:ext cx="5110225" cy="451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g34aaec6188e_7_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1981801"/>
            <a:ext cx="6415528" cy="42439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g34aaec6188e_7_7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51400" y="1981800"/>
            <a:ext cx="6519150" cy="451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aaec6188e_2_16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WBS</a:t>
            </a:r>
            <a:endParaRPr/>
          </a:p>
        </p:txBody>
      </p:sp>
      <p:pic>
        <p:nvPicPr>
          <p:cNvPr id="116" name="Google Shape;116;g34aaec6188e_2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9650" y="1382714"/>
            <a:ext cx="8286567" cy="5170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4aaec6188e_7_25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 sz="4200"/>
              <a:t>종합 평가 및 해석</a:t>
            </a:r>
            <a:endParaRPr sz="6200"/>
          </a:p>
        </p:txBody>
      </p:sp>
      <p:sp>
        <p:nvSpPr>
          <p:cNvPr id="355" name="Google Shape;355;g34aaec6188e_7_25"/>
          <p:cNvSpPr txBox="1"/>
          <p:nvPr>
            <p:ph idx="1" type="body"/>
          </p:nvPr>
        </p:nvSpPr>
        <p:spPr>
          <a:xfrm>
            <a:off x="838938" y="1188576"/>
            <a:ext cx="10514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2024년 예측 결과 모델 과적합 의심? 실제로 과적합일까?</a:t>
            </a:r>
            <a:endParaRPr/>
          </a:p>
        </p:txBody>
      </p:sp>
      <p:pic>
        <p:nvPicPr>
          <p:cNvPr id="356" name="Google Shape;356;g34aaec6188e_7_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981800"/>
            <a:ext cx="6415524" cy="4243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g34aaec6188e_7_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27525" y="1955762"/>
            <a:ext cx="4923750" cy="429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g34aaec6188e_7_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400" y="1981793"/>
            <a:ext cx="6415524" cy="4243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g34aaec6188e_7_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27525" y="1955750"/>
            <a:ext cx="4923750" cy="434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g34aaec6188e_4_1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6238" y="469463"/>
            <a:ext cx="9019525" cy="5919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27"/>
          <p:cNvSpPr txBox="1"/>
          <p:nvPr/>
        </p:nvSpPr>
        <p:spPr>
          <a:xfrm>
            <a:off x="7165975" y="4704998"/>
            <a:ext cx="4924425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0" i="0" lang="ko-KR" sz="8000" u="none" cap="none" strike="noStrik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rPr>
              <a:t>THANK YOU</a:t>
            </a:r>
            <a:endParaRPr b="0" i="0" sz="8000" u="none" cap="none" strike="noStrike">
              <a:solidFill>
                <a:schemeClr val="lt1"/>
              </a:solidFill>
              <a:latin typeface="Kirang Haerang"/>
              <a:ea typeface="Kirang Haerang"/>
              <a:cs typeface="Kirang Haerang"/>
              <a:sym typeface="Kirang Haerang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4aaec6188e_4_7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개발환경</a:t>
            </a:r>
            <a:endParaRPr/>
          </a:p>
        </p:txBody>
      </p:sp>
      <p:grpSp>
        <p:nvGrpSpPr>
          <p:cNvPr id="122" name="Google Shape;122;g34aaec6188e_4_7"/>
          <p:cNvGrpSpPr/>
          <p:nvPr/>
        </p:nvGrpSpPr>
        <p:grpSpPr>
          <a:xfrm>
            <a:off x="6622975" y="1755550"/>
            <a:ext cx="3779222" cy="2633050"/>
            <a:chOff x="1974300" y="1844025"/>
            <a:chExt cx="3779222" cy="2633050"/>
          </a:xfrm>
        </p:grpSpPr>
        <p:pic>
          <p:nvPicPr>
            <p:cNvPr id="123" name="Google Shape;123;g34aaec6188e_4_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974300" y="1844025"/>
              <a:ext cx="3779222" cy="2325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4" name="Google Shape;124;g34aaec6188e_4_7"/>
            <p:cNvSpPr txBox="1"/>
            <p:nvPr/>
          </p:nvSpPr>
          <p:spPr>
            <a:xfrm>
              <a:off x="2929850" y="4076875"/>
              <a:ext cx="1868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i="0" lang="ko-KR" u="none" cap="none" strike="noStrike">
                  <a:solidFill>
                    <a:schemeClr val="dk1"/>
                  </a:solidFill>
                </a:rPr>
                <a:t>Google Colab</a:t>
              </a:r>
              <a:endParaRPr b="1" i="0" u="none" cap="none" strike="noStrike">
                <a:solidFill>
                  <a:schemeClr val="dk1"/>
                </a:solidFill>
              </a:endParaRPr>
            </a:p>
          </p:txBody>
        </p:sp>
      </p:grpSp>
      <p:grpSp>
        <p:nvGrpSpPr>
          <p:cNvPr id="125" name="Google Shape;125;g34aaec6188e_4_7"/>
          <p:cNvGrpSpPr/>
          <p:nvPr/>
        </p:nvGrpSpPr>
        <p:grpSpPr>
          <a:xfrm>
            <a:off x="1339038" y="1494413"/>
            <a:ext cx="3399431" cy="2894187"/>
            <a:chOff x="6711613" y="1423113"/>
            <a:chExt cx="3399431" cy="2894187"/>
          </a:xfrm>
        </p:grpSpPr>
        <p:pic>
          <p:nvPicPr>
            <p:cNvPr id="126" name="Google Shape;126;g34aaec6188e_4_7" title="스크린샷 2025-04-09 오전 10.09.16.png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11613" y="1423113"/>
              <a:ext cx="3399431" cy="2493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" name="Google Shape;127;g34aaec6188e_4_7"/>
            <p:cNvSpPr txBox="1"/>
            <p:nvPr/>
          </p:nvSpPr>
          <p:spPr>
            <a:xfrm>
              <a:off x="7270287" y="3917100"/>
              <a:ext cx="2282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i="0" lang="ko-KR" u="none" cap="none" strike="noStrike">
                  <a:solidFill>
                    <a:schemeClr val="dk1"/>
                  </a:solidFill>
                </a:rPr>
                <a:t>Visual </a:t>
              </a:r>
              <a:r>
                <a:rPr b="1" lang="ko-KR">
                  <a:solidFill>
                    <a:schemeClr val="dk1"/>
                  </a:solidFill>
                </a:rPr>
                <a:t>Studio </a:t>
              </a:r>
              <a:r>
                <a:rPr b="1" i="0" lang="ko-KR" u="none" cap="none" strike="noStrike">
                  <a:solidFill>
                    <a:schemeClr val="dk1"/>
                  </a:solidFill>
                </a:rPr>
                <a:t>code</a:t>
              </a:r>
              <a:endParaRPr b="1" i="0" u="none" cap="none" strike="noStrike">
                <a:solidFill>
                  <a:schemeClr val="dk1"/>
                </a:solidFill>
              </a:endParaRPr>
            </a:p>
          </p:txBody>
        </p:sp>
      </p:grpSp>
      <p:grpSp>
        <p:nvGrpSpPr>
          <p:cNvPr id="128" name="Google Shape;128;g34aaec6188e_4_7"/>
          <p:cNvGrpSpPr/>
          <p:nvPr/>
        </p:nvGrpSpPr>
        <p:grpSpPr>
          <a:xfrm>
            <a:off x="4624388" y="4513488"/>
            <a:ext cx="2943225" cy="2077712"/>
            <a:chOff x="4624375" y="4605938"/>
            <a:chExt cx="2943225" cy="2077712"/>
          </a:xfrm>
        </p:grpSpPr>
        <p:pic>
          <p:nvPicPr>
            <p:cNvPr descr="Excel ✓ =&gt; Description, presentation, fonctionnalité | LeBonLogiciel" id="129" name="Google Shape;129;g34aaec6188e_4_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624375" y="4605938"/>
              <a:ext cx="2943225" cy="1552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" name="Google Shape;130;g34aaec6188e_4_7"/>
            <p:cNvSpPr txBox="1"/>
            <p:nvPr/>
          </p:nvSpPr>
          <p:spPr>
            <a:xfrm>
              <a:off x="5554025" y="6298750"/>
              <a:ext cx="10839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b="1" i="0" lang="ko-KR" sz="1300" u="none" cap="none" strike="noStrike">
                  <a:solidFill>
                    <a:schemeClr val="dk1"/>
                  </a:solidFill>
                </a:rPr>
                <a:t>Excel</a:t>
              </a:r>
              <a:endParaRPr b="1" i="0" sz="1500" u="none" cap="none" strike="noStrike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"/>
          <p:cNvSpPr txBox="1"/>
          <p:nvPr>
            <p:ph type="title"/>
          </p:nvPr>
        </p:nvSpPr>
        <p:spPr>
          <a:xfrm>
            <a:off x="838200" y="3439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ko-KR">
                <a:latin typeface="Arial"/>
                <a:ea typeface="Arial"/>
                <a:cs typeface="Arial"/>
                <a:sym typeface="Arial"/>
              </a:rPr>
              <a:t>프로</a:t>
            </a:r>
            <a:r>
              <a:rPr b="1" lang="ko-KR">
                <a:latin typeface="Arial"/>
                <a:ea typeface="Arial"/>
                <a:cs typeface="Arial"/>
                <a:sym typeface="Arial"/>
              </a:rPr>
              <a:t>젝</a:t>
            </a:r>
            <a:r>
              <a:rPr b="1" lang="ko-KR">
                <a:latin typeface="Arial"/>
                <a:ea typeface="Arial"/>
                <a:cs typeface="Arial"/>
                <a:sym typeface="Arial"/>
              </a:rPr>
              <a:t>트 배경</a:t>
            </a:r>
            <a:endParaRPr/>
          </a:p>
        </p:txBody>
      </p:sp>
      <p:sp>
        <p:nvSpPr>
          <p:cNvPr id="136" name="Google Shape;136;p3"/>
          <p:cNvSpPr txBox="1"/>
          <p:nvPr>
            <p:ph idx="2" type="body"/>
          </p:nvPr>
        </p:nvSpPr>
        <p:spPr>
          <a:xfrm>
            <a:off x="778000" y="2281547"/>
            <a:ext cx="10504500" cy="3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✔"/>
            </a:pPr>
            <a:r>
              <a:rPr b="1" lang="ko-KR" sz="2000"/>
              <a:t>기온, 습도, 강수량 등의 기후 데이터를 기반으로 개별 가구의 전력 소비량을 예측하는 AI 모델을 구축</a:t>
            </a:r>
            <a:endParaRPr b="1"/>
          </a:p>
          <a:p>
            <a:pPr indent="-228600" lvl="0" marL="2286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✔"/>
            </a:pPr>
            <a:r>
              <a:rPr b="1" lang="ko-KR" sz="2000"/>
              <a:t>전력 소비 패턴을 분석하여 정밀한 전력 소비 예측을 통해 전력 수급 불안정 완화</a:t>
            </a:r>
            <a:endParaRPr b="1"/>
          </a:p>
          <a:p>
            <a:pPr indent="-228600" lvl="0" marL="2286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✔"/>
            </a:pPr>
            <a:r>
              <a:rPr b="1" lang="ko-KR" sz="2000"/>
              <a:t>개별 가구의 효율적인 전력 사용을 유도하여 에너지 절약 및 비용 절감 목표</a:t>
            </a:r>
            <a:endParaRPr b="1"/>
          </a:p>
          <a:p>
            <a:pPr indent="-101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데이터 분석</a:t>
            </a:r>
            <a:endParaRPr/>
          </a:p>
        </p:txBody>
      </p:sp>
      <p:sp>
        <p:nvSpPr>
          <p:cNvPr id="142" name="Google Shape;142;p4"/>
          <p:cNvSpPr txBox="1"/>
          <p:nvPr>
            <p:ph idx="1" type="body"/>
          </p:nvPr>
        </p:nvSpPr>
        <p:spPr>
          <a:xfrm>
            <a:off x="839788" y="1422401"/>
            <a:ext cx="10514012" cy="59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ko-KR">
                <a:latin typeface="Arial"/>
                <a:ea typeface="Arial"/>
                <a:cs typeface="Arial"/>
                <a:sym typeface="Arial"/>
              </a:rPr>
              <a:t>사용 데이터</a:t>
            </a:r>
            <a:endParaRPr/>
          </a:p>
        </p:txBody>
      </p:sp>
      <p:sp>
        <p:nvSpPr>
          <p:cNvPr id="143" name="Google Shape;143;p4"/>
          <p:cNvSpPr txBox="1"/>
          <p:nvPr>
            <p:ph idx="2" type="body"/>
          </p:nvPr>
        </p:nvSpPr>
        <p:spPr>
          <a:xfrm>
            <a:off x="849312" y="2032000"/>
            <a:ext cx="10504488" cy="4157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000"/>
              <a:buChar char="✔"/>
            </a:pPr>
            <a:r>
              <a:rPr b="1" lang="ko-KR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2016년~2024년</a:t>
            </a:r>
            <a:endParaRPr b="1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1F1F"/>
              </a:buClr>
              <a:buSzPts val="2000"/>
              <a:buChar char="✔"/>
            </a:pPr>
            <a:r>
              <a:rPr b="1" lang="ko-KR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한국전력공사(KEPCO)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1F1F"/>
              </a:buClr>
              <a:buSzPts val="2000"/>
              <a:buNone/>
            </a:pPr>
            <a:r>
              <a:rPr b="1" lang="ko-KR" sz="2000" u="sng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https://bigdata.kepco.co.kr/cmsmain.do?scode=S01&amp;pcode=000171&amp;redirect=Y</a:t>
            </a:r>
            <a:endParaRPr b="1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1F1F"/>
              </a:buClr>
              <a:buSzPts val="2000"/>
              <a:buChar char="✔"/>
            </a:pPr>
            <a:r>
              <a:rPr b="1" lang="ko-KR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기상청</a:t>
            </a:r>
            <a:endParaRPr b="1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1F1F"/>
              </a:buClr>
              <a:buSzPts val="2000"/>
              <a:buNone/>
            </a:pPr>
            <a:r>
              <a:rPr b="1" lang="ko-KR" sz="2000" u="sng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https://data.kma.go.kr/data/grnd/selectAsosRltmList.do?pgmNo=36</a:t>
            </a:r>
            <a:endParaRPr/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Clr>
                <a:srgbClr val="1F1F1F"/>
              </a:buClr>
              <a:buSzPts val="2000"/>
              <a:buChar char="✔"/>
            </a:pPr>
            <a:r>
              <a:rPr b="1" lang="ko-KR">
                <a:solidFill>
                  <a:srgbClr val="1F1F1F"/>
                </a:solidFill>
              </a:rPr>
              <a:t>한국가스공사</a:t>
            </a:r>
            <a:endParaRPr/>
          </a:p>
          <a:p>
            <a:pPr indent="0" lvl="1" marL="457200" rtl="0" algn="l">
              <a:spcBef>
                <a:spcPts val="500"/>
              </a:spcBef>
              <a:spcAft>
                <a:spcPts val="0"/>
              </a:spcAft>
              <a:buClr>
                <a:srgbClr val="1F1F1F"/>
              </a:buClr>
              <a:buSzPts val="2000"/>
              <a:buNone/>
            </a:pPr>
            <a:r>
              <a:rPr b="1" lang="ko-KR" sz="2000" u="sng">
                <a:solidFill>
                  <a:srgbClr val="1F1F1F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https://www.data.go.kr/data/15049904/fileData.do?recommendDataYn=Y</a:t>
            </a:r>
            <a:endParaRPr b="1" sz="2000"/>
          </a:p>
          <a:p>
            <a:pPr indent="0" lvl="1" marL="457200" rtl="0" algn="l">
              <a:spcBef>
                <a:spcPts val="500"/>
              </a:spcBef>
              <a:spcAft>
                <a:spcPts val="0"/>
              </a:spcAft>
              <a:buClr>
                <a:srgbClr val="1F1F1F"/>
              </a:buClr>
              <a:buSzPts val="2000"/>
              <a:buNone/>
            </a:pPr>
            <a:r>
              <a:t/>
            </a:r>
            <a:endParaRPr b="1" sz="2000"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1F1F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4aaec6188e_6_2"/>
          <p:cNvSpPr txBox="1"/>
          <p:nvPr>
            <p:ph type="title"/>
          </p:nvPr>
        </p:nvSpPr>
        <p:spPr>
          <a:xfrm>
            <a:off x="838200" y="365126"/>
            <a:ext cx="105156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데이터 분석</a:t>
            </a:r>
            <a:endParaRPr/>
          </a:p>
        </p:txBody>
      </p:sp>
      <p:sp>
        <p:nvSpPr>
          <p:cNvPr id="149" name="Google Shape;149;g34aaec6188e_6_2"/>
          <p:cNvSpPr txBox="1"/>
          <p:nvPr>
            <p:ph idx="1" type="body"/>
          </p:nvPr>
        </p:nvSpPr>
        <p:spPr>
          <a:xfrm>
            <a:off x="839788" y="1422401"/>
            <a:ext cx="10514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</a:pPr>
            <a:r>
              <a:rPr lang="ko-KR">
                <a:solidFill>
                  <a:srgbClr val="000000"/>
                </a:solidFill>
              </a:rPr>
              <a:t>기상 용어</a:t>
            </a:r>
            <a:endParaRPr/>
          </a:p>
        </p:txBody>
      </p:sp>
      <p:graphicFrame>
        <p:nvGraphicFramePr>
          <p:cNvPr id="150" name="Google Shape;150;g34aaec6188e_6_2"/>
          <p:cNvGraphicFramePr/>
          <p:nvPr/>
        </p:nvGraphicFramePr>
        <p:xfrm>
          <a:off x="843750" y="22172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{141E66BA-282A-4215-8516-CC5C408AFF51}</a:tableStyleId>
              </a:tblPr>
              <a:tblGrid>
                <a:gridCol w="1893875"/>
                <a:gridCol w="5960150"/>
                <a:gridCol w="26504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일사량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태양 광선이 구름이나 안개 등에 차단되지 않고 지표면을 비친 시간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Total Solar Radiation (MJ/m^2)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u="none" cap="none" strike="noStrike"/>
                        <a:t>일조율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일조시간을 가조시간으로 나눈 것을 백분위로 표시(구름에 영향이 많음)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Sunshine Rate (%)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월간 강수량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solidFill>
                            <a:srgbClr val="000000"/>
                          </a:solidFill>
                        </a:rPr>
                        <a:t>비, 눈, 우박, 이슬 등 지면에 떨어진 물의 전체 양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Monthly Precipitation (mm)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평균 증기압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대기의 전체 압력중에서 그 대기에 함유되어 있는 수증기가 갖고 있는 분압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Avg Vapor Pressure (hPa)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평균 이슬점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solidFill>
                            <a:srgbClr val="001D35"/>
                          </a:solidFill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이슬점은 공기가 포화되어 수증기가 응결할 때의 온도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Avg Dew Point Temp (Celsius)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증발량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일정시간동안 단위 면적에서 증발된 물의 양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Small Pan Evaporation (mm)  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운량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특정 지점에서 관찰할 때 구름이 하늘을 덮고 있는 정도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Avg Cloud Cover (1/10)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평균 상대 습도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일정 부피의 공기 속에 실제로 포함되어 있는 수증기 양과 포함할 수 있는 최대한의 수증기 양과의 비율의 평균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Avg Relative Humidity (%)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평균 최저초상온도</a:t>
                      </a:r>
                      <a:endParaRPr sz="12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땅위에 접해있는 풀위의 야간 최저 공기 온도로 서리 발생을 예상하는 가늠이 됨</a:t>
                      </a:r>
                      <a:endParaRPr sz="12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Avg Min Supercool Temp (Celsius)</a:t>
                      </a:r>
                      <a:endParaRPr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데이터 분석</a:t>
            </a:r>
            <a:endParaRPr/>
          </a:p>
        </p:txBody>
      </p:sp>
      <p:sp>
        <p:nvSpPr>
          <p:cNvPr id="156" name="Google Shape;156;p5"/>
          <p:cNvSpPr txBox="1"/>
          <p:nvPr>
            <p:ph idx="1" type="body"/>
          </p:nvPr>
        </p:nvSpPr>
        <p:spPr>
          <a:xfrm>
            <a:off x="839788" y="1422401"/>
            <a:ext cx="10514012" cy="59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</a:pPr>
            <a:r>
              <a:rPr lang="ko-KR" sz="2400">
                <a:solidFill>
                  <a:srgbClr val="000000"/>
                </a:solidFill>
              </a:rPr>
              <a:t>기상 예측 데이터</a:t>
            </a:r>
            <a:endParaRPr/>
          </a:p>
        </p:txBody>
      </p:sp>
      <p:pic>
        <p:nvPicPr>
          <p:cNvPr id="157" name="Google Shape;15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9788" y="2032000"/>
            <a:ext cx="5152805" cy="41576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"/>
          <p:cNvSpPr txBox="1"/>
          <p:nvPr>
            <p:ph type="title"/>
          </p:nvPr>
        </p:nvSpPr>
        <p:spPr>
          <a:xfrm>
            <a:off x="838200" y="365126"/>
            <a:ext cx="10515600" cy="101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ko-KR"/>
              <a:t>데이터 분석</a:t>
            </a:r>
            <a:endParaRPr/>
          </a:p>
        </p:txBody>
      </p:sp>
      <p:sp>
        <p:nvSpPr>
          <p:cNvPr id="163" name="Google Shape;163;p7"/>
          <p:cNvSpPr txBox="1"/>
          <p:nvPr>
            <p:ph idx="1" type="body"/>
          </p:nvPr>
        </p:nvSpPr>
        <p:spPr>
          <a:xfrm>
            <a:off x="839788" y="1422401"/>
            <a:ext cx="10514012" cy="59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</a:pPr>
            <a:r>
              <a:rPr lang="ko-KR">
                <a:solidFill>
                  <a:srgbClr val="000000"/>
                </a:solidFill>
              </a:rPr>
              <a:t>전기 사용량 데이터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164" name="Google Shape;164;p7" title="스크린샷 2025-04-03 14.46.34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9800" y="2032000"/>
            <a:ext cx="5987400" cy="33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2025-04-01T13:19:52Z</dcterms:created>
  <dc:creator>Hyungeun Kim</dc:creator>
</cp:coreProperties>
</file>